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6" r:id="rId2"/>
    <p:sldId id="257" r:id="rId3"/>
    <p:sldId id="262" r:id="rId4"/>
    <p:sldId id="265" r:id="rId5"/>
    <p:sldId id="267" r:id="rId6"/>
    <p:sldId id="268" r:id="rId7"/>
    <p:sldId id="272" r:id="rId8"/>
    <p:sldId id="282" r:id="rId9"/>
    <p:sldId id="280" r:id="rId10"/>
    <p:sldId id="281" r:id="rId11"/>
    <p:sldId id="285" r:id="rId12"/>
    <p:sldId id="278" r:id="rId13"/>
    <p:sldId id="284" r:id="rId14"/>
    <p:sldId id="271" r:id="rId15"/>
    <p:sldId id="259" r:id="rId16"/>
    <p:sldId id="273" r:id="rId17"/>
    <p:sldId id="274" r:id="rId18"/>
    <p:sldId id="275" r:id="rId19"/>
    <p:sldId id="276" r:id="rId20"/>
    <p:sldId id="260" r:id="rId21"/>
    <p:sldId id="277" r:id="rId22"/>
    <p:sldId id="283"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2" autoAdjust="0"/>
    <p:restoredTop sz="73659" autoAdjust="0"/>
  </p:normalViewPr>
  <p:slideViewPr>
    <p:cSldViewPr>
      <p:cViewPr varScale="1">
        <p:scale>
          <a:sx n="70" d="100"/>
          <a:sy n="70" d="100"/>
        </p:scale>
        <p:origin x="1176" y="7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F1C58-2C77-4DD2-BCC0-117654377EED}"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B369ED25-1C63-4DFE-B184-528B0370ABC9}">
      <dgm:prSet/>
      <dgm:spPr/>
      <dgm:t>
        <a:bodyPr/>
        <a:lstStyle/>
        <a:p>
          <a:r>
            <a:rPr lang="en-US" b="0" i="0"/>
            <a:t>Meet Our Team</a:t>
          </a:r>
          <a:endParaRPr lang="en-US"/>
        </a:p>
      </dgm:t>
    </dgm:pt>
    <dgm:pt modelId="{37584D3F-6E9B-4BB9-BC63-4AF0595BEF32}" type="parTrans" cxnId="{A1608992-9835-4063-A1AF-32DAFD99F6B3}">
      <dgm:prSet/>
      <dgm:spPr/>
      <dgm:t>
        <a:bodyPr/>
        <a:lstStyle/>
        <a:p>
          <a:endParaRPr lang="en-US"/>
        </a:p>
      </dgm:t>
    </dgm:pt>
    <dgm:pt modelId="{63A3CF14-3DC2-49DB-A103-F4D3DF91F39A}" type="sibTrans" cxnId="{A1608992-9835-4063-A1AF-32DAFD99F6B3}">
      <dgm:prSet/>
      <dgm:spPr/>
      <dgm:t>
        <a:bodyPr/>
        <a:lstStyle/>
        <a:p>
          <a:endParaRPr lang="en-US"/>
        </a:p>
      </dgm:t>
    </dgm:pt>
    <dgm:pt modelId="{D90E8235-0142-43AF-8BEA-9E797A6C8FE8}">
      <dgm:prSet/>
      <dgm:spPr/>
      <dgm:t>
        <a:bodyPr/>
        <a:lstStyle/>
        <a:p>
          <a:r>
            <a:rPr lang="en-US" b="0" i="0"/>
            <a:t>Executive Summary</a:t>
          </a:r>
          <a:endParaRPr lang="en-US"/>
        </a:p>
      </dgm:t>
    </dgm:pt>
    <dgm:pt modelId="{6158C7BE-BBDD-4ABB-8524-7C26C3EBFDBB}" type="parTrans" cxnId="{FCB29ECD-F1C4-4FD0-9843-C6914668BD9D}">
      <dgm:prSet/>
      <dgm:spPr/>
      <dgm:t>
        <a:bodyPr/>
        <a:lstStyle/>
        <a:p>
          <a:endParaRPr lang="en-US"/>
        </a:p>
      </dgm:t>
    </dgm:pt>
    <dgm:pt modelId="{342CDB83-3B31-48BC-BA54-FCEFD1E058FA}" type="sibTrans" cxnId="{FCB29ECD-F1C4-4FD0-9843-C6914668BD9D}">
      <dgm:prSet/>
      <dgm:spPr/>
      <dgm:t>
        <a:bodyPr/>
        <a:lstStyle/>
        <a:p>
          <a:endParaRPr lang="en-US"/>
        </a:p>
      </dgm:t>
    </dgm:pt>
    <dgm:pt modelId="{4C46E478-347C-4A79-ADD2-4E05ED241A4B}">
      <dgm:prSet/>
      <dgm:spPr/>
      <dgm:t>
        <a:bodyPr/>
        <a:lstStyle/>
        <a:p>
          <a:r>
            <a:rPr lang="en-US"/>
            <a:t>Objectives</a:t>
          </a:r>
        </a:p>
      </dgm:t>
    </dgm:pt>
    <dgm:pt modelId="{EDD6A6DF-84C8-4892-B2E2-A2E827A34D68}" type="parTrans" cxnId="{E2248AEE-DDEC-45BD-947B-81E06F4E32FA}">
      <dgm:prSet/>
      <dgm:spPr/>
      <dgm:t>
        <a:bodyPr/>
        <a:lstStyle/>
        <a:p>
          <a:endParaRPr lang="en-US"/>
        </a:p>
      </dgm:t>
    </dgm:pt>
    <dgm:pt modelId="{BC2CCA64-7B54-4C97-8360-5CB08B2ECE18}" type="sibTrans" cxnId="{E2248AEE-DDEC-45BD-947B-81E06F4E32FA}">
      <dgm:prSet/>
      <dgm:spPr/>
      <dgm:t>
        <a:bodyPr/>
        <a:lstStyle/>
        <a:p>
          <a:endParaRPr lang="en-US"/>
        </a:p>
      </dgm:t>
    </dgm:pt>
    <dgm:pt modelId="{A77D4113-9725-4279-9BB1-BB58F2F32BC0}">
      <dgm:prSet/>
      <dgm:spPr/>
      <dgm:t>
        <a:bodyPr/>
        <a:lstStyle/>
        <a:p>
          <a:r>
            <a:rPr lang="en-US" b="0" i="0"/>
            <a:t>Background</a:t>
          </a:r>
          <a:endParaRPr lang="en-US"/>
        </a:p>
      </dgm:t>
    </dgm:pt>
    <dgm:pt modelId="{8AAFD3A4-86B4-4A61-A509-34ECF889B333}" type="parTrans" cxnId="{80D54FE2-BB30-465C-8A1C-A018FA45F3FA}">
      <dgm:prSet/>
      <dgm:spPr/>
      <dgm:t>
        <a:bodyPr/>
        <a:lstStyle/>
        <a:p>
          <a:endParaRPr lang="en-US"/>
        </a:p>
      </dgm:t>
    </dgm:pt>
    <dgm:pt modelId="{3C278681-156C-4DE7-8158-F3CF18202229}" type="sibTrans" cxnId="{80D54FE2-BB30-465C-8A1C-A018FA45F3FA}">
      <dgm:prSet/>
      <dgm:spPr/>
      <dgm:t>
        <a:bodyPr/>
        <a:lstStyle/>
        <a:p>
          <a:endParaRPr lang="en-US"/>
        </a:p>
      </dgm:t>
    </dgm:pt>
    <dgm:pt modelId="{DD079520-063F-4AEC-9657-0376654189D4}">
      <dgm:prSet/>
      <dgm:spPr/>
      <dgm:t>
        <a:bodyPr/>
        <a:lstStyle/>
        <a:p>
          <a:r>
            <a:rPr lang="en-US" b="0" i="0"/>
            <a:t>Methods &amp; Results</a:t>
          </a:r>
          <a:endParaRPr lang="en-US"/>
        </a:p>
      </dgm:t>
    </dgm:pt>
    <dgm:pt modelId="{7601632A-7B86-49FE-9917-2F6A4BC90C76}" type="parTrans" cxnId="{CE626CE8-2BA8-460A-AFCA-615427323FAE}">
      <dgm:prSet/>
      <dgm:spPr/>
      <dgm:t>
        <a:bodyPr/>
        <a:lstStyle/>
        <a:p>
          <a:endParaRPr lang="en-US"/>
        </a:p>
      </dgm:t>
    </dgm:pt>
    <dgm:pt modelId="{CE356A43-DF89-4D52-94A3-1DF382CA37D5}" type="sibTrans" cxnId="{CE626CE8-2BA8-460A-AFCA-615427323FAE}">
      <dgm:prSet/>
      <dgm:spPr/>
      <dgm:t>
        <a:bodyPr/>
        <a:lstStyle/>
        <a:p>
          <a:endParaRPr lang="en-US"/>
        </a:p>
      </dgm:t>
    </dgm:pt>
    <dgm:pt modelId="{8CDC5BD4-EEB4-4437-A28C-56DDF4BB328F}">
      <dgm:prSet/>
      <dgm:spPr/>
      <dgm:t>
        <a:bodyPr/>
        <a:lstStyle/>
        <a:p>
          <a:r>
            <a:rPr lang="en-US" b="0" i="0"/>
            <a:t>Summary</a:t>
          </a:r>
          <a:endParaRPr lang="en-US"/>
        </a:p>
      </dgm:t>
    </dgm:pt>
    <dgm:pt modelId="{87391004-EECA-4E65-B017-216878C6A98B}" type="parTrans" cxnId="{D50B150E-8BC0-4D59-ABD1-4A20B1317ADF}">
      <dgm:prSet/>
      <dgm:spPr/>
      <dgm:t>
        <a:bodyPr/>
        <a:lstStyle/>
        <a:p>
          <a:endParaRPr lang="en-US"/>
        </a:p>
      </dgm:t>
    </dgm:pt>
    <dgm:pt modelId="{6192F140-D2BF-4447-87B1-3FDFECE8FB52}" type="sibTrans" cxnId="{D50B150E-8BC0-4D59-ABD1-4A20B1317ADF}">
      <dgm:prSet/>
      <dgm:spPr/>
      <dgm:t>
        <a:bodyPr/>
        <a:lstStyle/>
        <a:p>
          <a:endParaRPr lang="en-US"/>
        </a:p>
      </dgm:t>
    </dgm:pt>
    <dgm:pt modelId="{20D64EBF-6C28-4F51-BF2C-77DA7295D04E}">
      <dgm:prSet/>
      <dgm:spPr/>
      <dgm:t>
        <a:bodyPr/>
        <a:lstStyle/>
        <a:p>
          <a:r>
            <a:rPr lang="en-US" b="0" i="0"/>
            <a:t>Conclusions</a:t>
          </a:r>
          <a:endParaRPr lang="en-US"/>
        </a:p>
      </dgm:t>
    </dgm:pt>
    <dgm:pt modelId="{23657662-1AB1-420E-AA4A-4DF10D949C0E}" type="parTrans" cxnId="{E08E7DDE-4732-4633-8157-6C5FFB6A604A}">
      <dgm:prSet/>
      <dgm:spPr/>
      <dgm:t>
        <a:bodyPr/>
        <a:lstStyle/>
        <a:p>
          <a:endParaRPr lang="en-US"/>
        </a:p>
      </dgm:t>
    </dgm:pt>
    <dgm:pt modelId="{C5E6F87A-43E4-48C9-9D7D-DA8437520DE5}" type="sibTrans" cxnId="{E08E7DDE-4732-4633-8157-6C5FFB6A604A}">
      <dgm:prSet/>
      <dgm:spPr/>
      <dgm:t>
        <a:bodyPr/>
        <a:lstStyle/>
        <a:p>
          <a:endParaRPr lang="en-US"/>
        </a:p>
      </dgm:t>
    </dgm:pt>
    <dgm:pt modelId="{7816C588-AE82-4C34-A93E-DEF78F9F0CA5}">
      <dgm:prSet/>
      <dgm:spPr/>
      <dgm:t>
        <a:bodyPr/>
        <a:lstStyle/>
        <a:p>
          <a:r>
            <a:rPr lang="en-US" b="0" i="0"/>
            <a:t>Questions</a:t>
          </a:r>
          <a:endParaRPr lang="en-US"/>
        </a:p>
      </dgm:t>
    </dgm:pt>
    <dgm:pt modelId="{F4BDD673-74D9-4418-B2A1-29A8800920AC}" type="parTrans" cxnId="{8C59FCD4-7418-4CDE-A3BA-FAE31A0401D5}">
      <dgm:prSet/>
      <dgm:spPr/>
      <dgm:t>
        <a:bodyPr/>
        <a:lstStyle/>
        <a:p>
          <a:endParaRPr lang="en-US"/>
        </a:p>
      </dgm:t>
    </dgm:pt>
    <dgm:pt modelId="{61F5E54D-3BC0-4D36-9ACA-835C9159AA79}" type="sibTrans" cxnId="{8C59FCD4-7418-4CDE-A3BA-FAE31A0401D5}">
      <dgm:prSet/>
      <dgm:spPr/>
      <dgm:t>
        <a:bodyPr/>
        <a:lstStyle/>
        <a:p>
          <a:endParaRPr lang="en-US"/>
        </a:p>
      </dgm:t>
    </dgm:pt>
    <dgm:pt modelId="{AB14D264-73EC-4532-BFD3-75B43D696078}" type="pres">
      <dgm:prSet presAssocID="{EC0F1C58-2C77-4DD2-BCC0-117654377EED}" presName="diagram" presStyleCnt="0">
        <dgm:presLayoutVars>
          <dgm:dir/>
          <dgm:resizeHandles val="exact"/>
        </dgm:presLayoutVars>
      </dgm:prSet>
      <dgm:spPr/>
    </dgm:pt>
    <dgm:pt modelId="{77D5E436-CD4C-4E13-B9CD-7B33242676FB}" type="pres">
      <dgm:prSet presAssocID="{B369ED25-1C63-4DFE-B184-528B0370ABC9}" presName="node" presStyleLbl="node1" presStyleIdx="0" presStyleCnt="8">
        <dgm:presLayoutVars>
          <dgm:bulletEnabled val="1"/>
        </dgm:presLayoutVars>
      </dgm:prSet>
      <dgm:spPr/>
    </dgm:pt>
    <dgm:pt modelId="{23472EFB-D355-4C5A-B387-C811FF740EDB}" type="pres">
      <dgm:prSet presAssocID="{63A3CF14-3DC2-49DB-A103-F4D3DF91F39A}" presName="sibTrans" presStyleCnt="0"/>
      <dgm:spPr/>
    </dgm:pt>
    <dgm:pt modelId="{9C039D3D-C344-48C2-8005-B8C5E4CFF406}" type="pres">
      <dgm:prSet presAssocID="{D90E8235-0142-43AF-8BEA-9E797A6C8FE8}" presName="node" presStyleLbl="node1" presStyleIdx="1" presStyleCnt="8">
        <dgm:presLayoutVars>
          <dgm:bulletEnabled val="1"/>
        </dgm:presLayoutVars>
      </dgm:prSet>
      <dgm:spPr/>
    </dgm:pt>
    <dgm:pt modelId="{A6CD031B-D4D6-49E5-BE89-FD30D4889686}" type="pres">
      <dgm:prSet presAssocID="{342CDB83-3B31-48BC-BA54-FCEFD1E058FA}" presName="sibTrans" presStyleCnt="0"/>
      <dgm:spPr/>
    </dgm:pt>
    <dgm:pt modelId="{955BF15C-1194-4C6B-8FD9-065161FBF962}" type="pres">
      <dgm:prSet presAssocID="{4C46E478-347C-4A79-ADD2-4E05ED241A4B}" presName="node" presStyleLbl="node1" presStyleIdx="2" presStyleCnt="8">
        <dgm:presLayoutVars>
          <dgm:bulletEnabled val="1"/>
        </dgm:presLayoutVars>
      </dgm:prSet>
      <dgm:spPr/>
    </dgm:pt>
    <dgm:pt modelId="{A1EF08CE-954C-44AD-A0F8-98E5D6E9BA51}" type="pres">
      <dgm:prSet presAssocID="{BC2CCA64-7B54-4C97-8360-5CB08B2ECE18}" presName="sibTrans" presStyleCnt="0"/>
      <dgm:spPr/>
    </dgm:pt>
    <dgm:pt modelId="{231D370A-DC46-48AA-BFB9-ED6FF033DBC4}" type="pres">
      <dgm:prSet presAssocID="{A77D4113-9725-4279-9BB1-BB58F2F32BC0}" presName="node" presStyleLbl="node1" presStyleIdx="3" presStyleCnt="8">
        <dgm:presLayoutVars>
          <dgm:bulletEnabled val="1"/>
        </dgm:presLayoutVars>
      </dgm:prSet>
      <dgm:spPr/>
    </dgm:pt>
    <dgm:pt modelId="{FA94DF37-EBE9-4F1E-855C-D88AAA4304FC}" type="pres">
      <dgm:prSet presAssocID="{3C278681-156C-4DE7-8158-F3CF18202229}" presName="sibTrans" presStyleCnt="0"/>
      <dgm:spPr/>
    </dgm:pt>
    <dgm:pt modelId="{EF396CAB-B4DA-415E-AA61-D553E7544376}" type="pres">
      <dgm:prSet presAssocID="{DD079520-063F-4AEC-9657-0376654189D4}" presName="node" presStyleLbl="node1" presStyleIdx="4" presStyleCnt="8">
        <dgm:presLayoutVars>
          <dgm:bulletEnabled val="1"/>
        </dgm:presLayoutVars>
      </dgm:prSet>
      <dgm:spPr/>
    </dgm:pt>
    <dgm:pt modelId="{FF1D9622-B3FA-4956-B883-49913D6E094E}" type="pres">
      <dgm:prSet presAssocID="{CE356A43-DF89-4D52-94A3-1DF382CA37D5}" presName="sibTrans" presStyleCnt="0"/>
      <dgm:spPr/>
    </dgm:pt>
    <dgm:pt modelId="{84103C52-A820-46E3-B63A-376300FF1F76}" type="pres">
      <dgm:prSet presAssocID="{8CDC5BD4-EEB4-4437-A28C-56DDF4BB328F}" presName="node" presStyleLbl="node1" presStyleIdx="5" presStyleCnt="8">
        <dgm:presLayoutVars>
          <dgm:bulletEnabled val="1"/>
        </dgm:presLayoutVars>
      </dgm:prSet>
      <dgm:spPr/>
    </dgm:pt>
    <dgm:pt modelId="{20AD9F46-6E9F-4FEA-BCA4-957960B4F853}" type="pres">
      <dgm:prSet presAssocID="{6192F140-D2BF-4447-87B1-3FDFECE8FB52}" presName="sibTrans" presStyleCnt="0"/>
      <dgm:spPr/>
    </dgm:pt>
    <dgm:pt modelId="{4BC3EA8C-9777-415C-BE36-C860CF1EB71B}" type="pres">
      <dgm:prSet presAssocID="{20D64EBF-6C28-4F51-BF2C-77DA7295D04E}" presName="node" presStyleLbl="node1" presStyleIdx="6" presStyleCnt="8">
        <dgm:presLayoutVars>
          <dgm:bulletEnabled val="1"/>
        </dgm:presLayoutVars>
      </dgm:prSet>
      <dgm:spPr/>
    </dgm:pt>
    <dgm:pt modelId="{42F749E3-C401-4AA7-8C75-298BB76B2FCA}" type="pres">
      <dgm:prSet presAssocID="{C5E6F87A-43E4-48C9-9D7D-DA8437520DE5}" presName="sibTrans" presStyleCnt="0"/>
      <dgm:spPr/>
    </dgm:pt>
    <dgm:pt modelId="{7CC8DC99-90A3-42E2-8818-0F66A274D4E7}" type="pres">
      <dgm:prSet presAssocID="{7816C588-AE82-4C34-A93E-DEF78F9F0CA5}" presName="node" presStyleLbl="node1" presStyleIdx="7" presStyleCnt="8">
        <dgm:presLayoutVars>
          <dgm:bulletEnabled val="1"/>
        </dgm:presLayoutVars>
      </dgm:prSet>
      <dgm:spPr/>
    </dgm:pt>
  </dgm:ptLst>
  <dgm:cxnLst>
    <dgm:cxn modelId="{33874A0C-3D8B-4FA8-A720-486BDB8E666A}" type="presOf" srcId="{4C46E478-347C-4A79-ADD2-4E05ED241A4B}" destId="{955BF15C-1194-4C6B-8FD9-065161FBF962}" srcOrd="0" destOrd="0" presId="urn:microsoft.com/office/officeart/2005/8/layout/default"/>
    <dgm:cxn modelId="{D50B150E-8BC0-4D59-ABD1-4A20B1317ADF}" srcId="{EC0F1C58-2C77-4DD2-BCC0-117654377EED}" destId="{8CDC5BD4-EEB4-4437-A28C-56DDF4BB328F}" srcOrd="5" destOrd="0" parTransId="{87391004-EECA-4E65-B017-216878C6A98B}" sibTransId="{6192F140-D2BF-4447-87B1-3FDFECE8FB52}"/>
    <dgm:cxn modelId="{AF277345-E337-489B-969A-A12D8F523F1D}" type="presOf" srcId="{D90E8235-0142-43AF-8BEA-9E797A6C8FE8}" destId="{9C039D3D-C344-48C2-8005-B8C5E4CFF406}" srcOrd="0" destOrd="0" presId="urn:microsoft.com/office/officeart/2005/8/layout/default"/>
    <dgm:cxn modelId="{B5EAA87A-CA3B-4CCC-99A5-8DE122C5463C}" type="presOf" srcId="{8CDC5BD4-EEB4-4437-A28C-56DDF4BB328F}" destId="{84103C52-A820-46E3-B63A-376300FF1F76}" srcOrd="0" destOrd="0" presId="urn:microsoft.com/office/officeart/2005/8/layout/default"/>
    <dgm:cxn modelId="{A1608992-9835-4063-A1AF-32DAFD99F6B3}" srcId="{EC0F1C58-2C77-4DD2-BCC0-117654377EED}" destId="{B369ED25-1C63-4DFE-B184-528B0370ABC9}" srcOrd="0" destOrd="0" parTransId="{37584D3F-6E9B-4BB9-BC63-4AF0595BEF32}" sibTransId="{63A3CF14-3DC2-49DB-A103-F4D3DF91F39A}"/>
    <dgm:cxn modelId="{4C43E494-0897-442A-A866-9AAEE3E21D13}" type="presOf" srcId="{DD079520-063F-4AEC-9657-0376654189D4}" destId="{EF396CAB-B4DA-415E-AA61-D553E7544376}" srcOrd="0" destOrd="0" presId="urn:microsoft.com/office/officeart/2005/8/layout/default"/>
    <dgm:cxn modelId="{E9A86EA5-D08A-406A-B8B2-52D67B09B739}" type="presOf" srcId="{20D64EBF-6C28-4F51-BF2C-77DA7295D04E}" destId="{4BC3EA8C-9777-415C-BE36-C860CF1EB71B}" srcOrd="0" destOrd="0" presId="urn:microsoft.com/office/officeart/2005/8/layout/default"/>
    <dgm:cxn modelId="{C5A842A8-AC30-436B-AF06-F3755099F896}" type="presOf" srcId="{A77D4113-9725-4279-9BB1-BB58F2F32BC0}" destId="{231D370A-DC46-48AA-BFB9-ED6FF033DBC4}" srcOrd="0" destOrd="0" presId="urn:microsoft.com/office/officeart/2005/8/layout/default"/>
    <dgm:cxn modelId="{A46BB5B3-D104-4460-AA00-FDABBE3C4B80}" type="presOf" srcId="{7816C588-AE82-4C34-A93E-DEF78F9F0CA5}" destId="{7CC8DC99-90A3-42E2-8818-0F66A274D4E7}" srcOrd="0" destOrd="0" presId="urn:microsoft.com/office/officeart/2005/8/layout/default"/>
    <dgm:cxn modelId="{583A38C7-21DA-4BA6-817D-2A7671042D8C}" type="presOf" srcId="{B369ED25-1C63-4DFE-B184-528B0370ABC9}" destId="{77D5E436-CD4C-4E13-B9CD-7B33242676FB}" srcOrd="0" destOrd="0" presId="urn:microsoft.com/office/officeart/2005/8/layout/default"/>
    <dgm:cxn modelId="{FCB29ECD-F1C4-4FD0-9843-C6914668BD9D}" srcId="{EC0F1C58-2C77-4DD2-BCC0-117654377EED}" destId="{D90E8235-0142-43AF-8BEA-9E797A6C8FE8}" srcOrd="1" destOrd="0" parTransId="{6158C7BE-BBDD-4ABB-8524-7C26C3EBFDBB}" sibTransId="{342CDB83-3B31-48BC-BA54-FCEFD1E058FA}"/>
    <dgm:cxn modelId="{8C59FCD4-7418-4CDE-A3BA-FAE31A0401D5}" srcId="{EC0F1C58-2C77-4DD2-BCC0-117654377EED}" destId="{7816C588-AE82-4C34-A93E-DEF78F9F0CA5}" srcOrd="7" destOrd="0" parTransId="{F4BDD673-74D9-4418-B2A1-29A8800920AC}" sibTransId="{61F5E54D-3BC0-4D36-9ACA-835C9159AA79}"/>
    <dgm:cxn modelId="{E08E7DDE-4732-4633-8157-6C5FFB6A604A}" srcId="{EC0F1C58-2C77-4DD2-BCC0-117654377EED}" destId="{20D64EBF-6C28-4F51-BF2C-77DA7295D04E}" srcOrd="6" destOrd="0" parTransId="{23657662-1AB1-420E-AA4A-4DF10D949C0E}" sibTransId="{C5E6F87A-43E4-48C9-9D7D-DA8437520DE5}"/>
    <dgm:cxn modelId="{80D54FE2-BB30-465C-8A1C-A018FA45F3FA}" srcId="{EC0F1C58-2C77-4DD2-BCC0-117654377EED}" destId="{A77D4113-9725-4279-9BB1-BB58F2F32BC0}" srcOrd="3" destOrd="0" parTransId="{8AAFD3A4-86B4-4A61-A509-34ECF889B333}" sibTransId="{3C278681-156C-4DE7-8158-F3CF18202229}"/>
    <dgm:cxn modelId="{CE626CE8-2BA8-460A-AFCA-615427323FAE}" srcId="{EC0F1C58-2C77-4DD2-BCC0-117654377EED}" destId="{DD079520-063F-4AEC-9657-0376654189D4}" srcOrd="4" destOrd="0" parTransId="{7601632A-7B86-49FE-9917-2F6A4BC90C76}" sibTransId="{CE356A43-DF89-4D52-94A3-1DF382CA37D5}"/>
    <dgm:cxn modelId="{E2248AEE-DDEC-45BD-947B-81E06F4E32FA}" srcId="{EC0F1C58-2C77-4DD2-BCC0-117654377EED}" destId="{4C46E478-347C-4A79-ADD2-4E05ED241A4B}" srcOrd="2" destOrd="0" parTransId="{EDD6A6DF-84C8-4892-B2E2-A2E827A34D68}" sibTransId="{BC2CCA64-7B54-4C97-8360-5CB08B2ECE18}"/>
    <dgm:cxn modelId="{732950F4-3D13-43ED-B687-296DE2324BF7}" type="presOf" srcId="{EC0F1C58-2C77-4DD2-BCC0-117654377EED}" destId="{AB14D264-73EC-4532-BFD3-75B43D696078}" srcOrd="0" destOrd="0" presId="urn:microsoft.com/office/officeart/2005/8/layout/default"/>
    <dgm:cxn modelId="{6CCAAD26-C47D-40E4-BE8E-816349CEAC47}" type="presParOf" srcId="{AB14D264-73EC-4532-BFD3-75B43D696078}" destId="{77D5E436-CD4C-4E13-B9CD-7B33242676FB}" srcOrd="0" destOrd="0" presId="urn:microsoft.com/office/officeart/2005/8/layout/default"/>
    <dgm:cxn modelId="{11221A04-9A49-41E7-B6AD-05CDBB423C45}" type="presParOf" srcId="{AB14D264-73EC-4532-BFD3-75B43D696078}" destId="{23472EFB-D355-4C5A-B387-C811FF740EDB}" srcOrd="1" destOrd="0" presId="urn:microsoft.com/office/officeart/2005/8/layout/default"/>
    <dgm:cxn modelId="{D1694CE4-0F38-466B-AC5C-AD38F0F012A8}" type="presParOf" srcId="{AB14D264-73EC-4532-BFD3-75B43D696078}" destId="{9C039D3D-C344-48C2-8005-B8C5E4CFF406}" srcOrd="2" destOrd="0" presId="urn:microsoft.com/office/officeart/2005/8/layout/default"/>
    <dgm:cxn modelId="{81A682BB-5D08-4F80-A5D6-4F0465AF8CB7}" type="presParOf" srcId="{AB14D264-73EC-4532-BFD3-75B43D696078}" destId="{A6CD031B-D4D6-49E5-BE89-FD30D4889686}" srcOrd="3" destOrd="0" presId="urn:microsoft.com/office/officeart/2005/8/layout/default"/>
    <dgm:cxn modelId="{C6841AC5-C336-4554-A5BC-28533CD34D67}" type="presParOf" srcId="{AB14D264-73EC-4532-BFD3-75B43D696078}" destId="{955BF15C-1194-4C6B-8FD9-065161FBF962}" srcOrd="4" destOrd="0" presId="urn:microsoft.com/office/officeart/2005/8/layout/default"/>
    <dgm:cxn modelId="{8244679F-19CD-445F-9A4D-E77F62F761B6}" type="presParOf" srcId="{AB14D264-73EC-4532-BFD3-75B43D696078}" destId="{A1EF08CE-954C-44AD-A0F8-98E5D6E9BA51}" srcOrd="5" destOrd="0" presId="urn:microsoft.com/office/officeart/2005/8/layout/default"/>
    <dgm:cxn modelId="{76F9046C-8F69-421D-835E-2A325E83C0E9}" type="presParOf" srcId="{AB14D264-73EC-4532-BFD3-75B43D696078}" destId="{231D370A-DC46-48AA-BFB9-ED6FF033DBC4}" srcOrd="6" destOrd="0" presId="urn:microsoft.com/office/officeart/2005/8/layout/default"/>
    <dgm:cxn modelId="{38F7A328-BD4B-40BA-B7BB-DF95E5E418A9}" type="presParOf" srcId="{AB14D264-73EC-4532-BFD3-75B43D696078}" destId="{FA94DF37-EBE9-4F1E-855C-D88AAA4304FC}" srcOrd="7" destOrd="0" presId="urn:microsoft.com/office/officeart/2005/8/layout/default"/>
    <dgm:cxn modelId="{FCC7978C-235A-4B18-BB7E-2C172BA551D3}" type="presParOf" srcId="{AB14D264-73EC-4532-BFD3-75B43D696078}" destId="{EF396CAB-B4DA-415E-AA61-D553E7544376}" srcOrd="8" destOrd="0" presId="urn:microsoft.com/office/officeart/2005/8/layout/default"/>
    <dgm:cxn modelId="{0E429029-FA52-4337-AB0C-D5CC393B09C2}" type="presParOf" srcId="{AB14D264-73EC-4532-BFD3-75B43D696078}" destId="{FF1D9622-B3FA-4956-B883-49913D6E094E}" srcOrd="9" destOrd="0" presId="urn:microsoft.com/office/officeart/2005/8/layout/default"/>
    <dgm:cxn modelId="{D5F4A6F1-8E56-4192-994C-7FE0ED3820B3}" type="presParOf" srcId="{AB14D264-73EC-4532-BFD3-75B43D696078}" destId="{84103C52-A820-46E3-B63A-376300FF1F76}" srcOrd="10" destOrd="0" presId="urn:microsoft.com/office/officeart/2005/8/layout/default"/>
    <dgm:cxn modelId="{11A78C7C-07D3-4972-A650-124B4ED62010}" type="presParOf" srcId="{AB14D264-73EC-4532-BFD3-75B43D696078}" destId="{20AD9F46-6E9F-4FEA-BCA4-957960B4F853}" srcOrd="11" destOrd="0" presId="urn:microsoft.com/office/officeart/2005/8/layout/default"/>
    <dgm:cxn modelId="{18C3642C-BC01-4812-BBDA-5F9FB6A33E84}" type="presParOf" srcId="{AB14D264-73EC-4532-BFD3-75B43D696078}" destId="{4BC3EA8C-9777-415C-BE36-C860CF1EB71B}" srcOrd="12" destOrd="0" presId="urn:microsoft.com/office/officeart/2005/8/layout/default"/>
    <dgm:cxn modelId="{AC2CEB5D-B0F0-4788-9ABA-09FED88E2B83}" type="presParOf" srcId="{AB14D264-73EC-4532-BFD3-75B43D696078}" destId="{42F749E3-C401-4AA7-8C75-298BB76B2FCA}" srcOrd="13" destOrd="0" presId="urn:microsoft.com/office/officeart/2005/8/layout/default"/>
    <dgm:cxn modelId="{2E55BFA0-7481-46CE-AD6F-A61BD158076C}" type="presParOf" srcId="{AB14D264-73EC-4532-BFD3-75B43D696078}" destId="{7CC8DC99-90A3-42E2-8818-0F66A274D4E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4D78B8-2744-40C0-818F-6B16E25F37F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0FE7FB2-CB2A-4CC5-A67F-04C54A970C93}">
      <dgm:prSet custT="1"/>
      <dgm:spPr/>
      <dgm:t>
        <a:bodyPr/>
        <a:lstStyle/>
        <a:p>
          <a:r>
            <a:rPr lang="en-US" sz="3200" dirty="0"/>
            <a:t>What effect has the Covid pandemic had on gun-violence in the US?</a:t>
          </a:r>
        </a:p>
      </dgm:t>
    </dgm:pt>
    <dgm:pt modelId="{0BE87313-59FE-409B-AC95-756017FFDE21}" type="parTrans" cxnId="{45367C0E-3E5F-40BD-A751-2B7675497CFE}">
      <dgm:prSet/>
      <dgm:spPr/>
      <dgm:t>
        <a:bodyPr/>
        <a:lstStyle/>
        <a:p>
          <a:endParaRPr lang="en-US"/>
        </a:p>
      </dgm:t>
    </dgm:pt>
    <dgm:pt modelId="{38FB61BB-7B77-423C-AAD4-19CD19E07A0D}" type="sibTrans" cxnId="{45367C0E-3E5F-40BD-A751-2B7675497CFE}">
      <dgm:prSet/>
      <dgm:spPr/>
      <dgm:t>
        <a:bodyPr/>
        <a:lstStyle/>
        <a:p>
          <a:endParaRPr lang="en-US"/>
        </a:p>
      </dgm:t>
    </dgm:pt>
    <dgm:pt modelId="{88B2FAE4-AFE6-3B48-B2D4-C0539CE4D5B5}">
      <dgm:prSet custT="1"/>
      <dgm:spPr/>
      <dgm:t>
        <a:bodyPr/>
        <a:lstStyle/>
        <a:p>
          <a:r>
            <a:rPr lang="en-US" sz="1800" b="0" dirty="0">
              <a:solidFill>
                <a:srgbClr val="D4D4D4"/>
              </a:solidFill>
              <a:effectLst/>
              <a:latin typeface="Consolas" panose="020B0609020204030204" pitchFamily="49" charset="0"/>
            </a:rPr>
            <a:t>Do the number of incidents change before lockdown orders versus after lockdown orders?</a:t>
          </a:r>
          <a:endParaRPr lang="en-US" sz="1800" dirty="0"/>
        </a:p>
      </dgm:t>
    </dgm:pt>
    <dgm:pt modelId="{015BBFBF-9267-8148-B057-6E08BE47F6F0}" type="parTrans" cxnId="{E5A98B27-23F2-304B-8EE8-E3E0D1CBA4D6}">
      <dgm:prSet/>
      <dgm:spPr/>
      <dgm:t>
        <a:bodyPr/>
        <a:lstStyle/>
        <a:p>
          <a:endParaRPr lang="en-US"/>
        </a:p>
      </dgm:t>
    </dgm:pt>
    <dgm:pt modelId="{C1A83C1C-0B4C-2F48-A356-86E4601503C1}" type="sibTrans" cxnId="{E5A98B27-23F2-304B-8EE8-E3E0D1CBA4D6}">
      <dgm:prSet/>
      <dgm:spPr/>
      <dgm:t>
        <a:bodyPr/>
        <a:lstStyle/>
        <a:p>
          <a:endParaRPr lang="en-US"/>
        </a:p>
      </dgm:t>
    </dgm:pt>
    <dgm:pt modelId="{96EDF0F8-7CBE-D940-89D3-242403C71EEB}">
      <dgm:prSet custT="1"/>
      <dgm:spPr/>
      <dgm:t>
        <a:bodyPr/>
        <a:lstStyle/>
        <a:p>
          <a:r>
            <a:rPr lang="en-US" sz="1800" b="0" dirty="0">
              <a:solidFill>
                <a:srgbClr val="D4D4D4"/>
              </a:solidFill>
              <a:effectLst/>
              <a:latin typeface="Consolas" panose="020B0609020204030204" pitchFamily="49" charset="0"/>
            </a:rPr>
            <a:t>What, if any, regional differences might there be with gun violence incidents pre and post lockdown mandates?</a:t>
          </a:r>
          <a:endParaRPr lang="en-US" sz="1800" dirty="0"/>
        </a:p>
      </dgm:t>
    </dgm:pt>
    <dgm:pt modelId="{D1CD86C0-2639-A54A-B1AD-767FE8BF8F28}" type="parTrans" cxnId="{C97F247A-2D98-DD4B-85D9-3E410FAB4841}">
      <dgm:prSet/>
      <dgm:spPr/>
      <dgm:t>
        <a:bodyPr/>
        <a:lstStyle/>
        <a:p>
          <a:endParaRPr lang="en-US"/>
        </a:p>
      </dgm:t>
    </dgm:pt>
    <dgm:pt modelId="{63B99425-B128-0E49-92E3-FA7D3B07AC9C}" type="sibTrans" cxnId="{C97F247A-2D98-DD4B-85D9-3E410FAB4841}">
      <dgm:prSet/>
      <dgm:spPr/>
      <dgm:t>
        <a:bodyPr/>
        <a:lstStyle/>
        <a:p>
          <a:endParaRPr lang="en-US"/>
        </a:p>
      </dgm:t>
    </dgm:pt>
    <dgm:pt modelId="{6EEB0928-7D73-41F2-97EB-D11B7A3D5E5C}" type="pres">
      <dgm:prSet presAssocID="{004D78B8-2744-40C0-818F-6B16E25F37F0}" presName="vert0" presStyleCnt="0">
        <dgm:presLayoutVars>
          <dgm:dir/>
          <dgm:animOne val="branch"/>
          <dgm:animLvl val="lvl"/>
        </dgm:presLayoutVars>
      </dgm:prSet>
      <dgm:spPr/>
    </dgm:pt>
    <dgm:pt modelId="{A48690B1-C648-4DE5-AE84-954CC021D801}" type="pres">
      <dgm:prSet presAssocID="{70FE7FB2-CB2A-4CC5-A67F-04C54A970C93}" presName="thickLine" presStyleLbl="alignNode1" presStyleIdx="0" presStyleCnt="3"/>
      <dgm:spPr/>
    </dgm:pt>
    <dgm:pt modelId="{840DDA8F-E5BA-4D7D-B001-9F4B77AB6B89}" type="pres">
      <dgm:prSet presAssocID="{70FE7FB2-CB2A-4CC5-A67F-04C54A970C93}" presName="horz1" presStyleCnt="0"/>
      <dgm:spPr/>
    </dgm:pt>
    <dgm:pt modelId="{503270DF-4C5C-42C2-85AD-5B2EDC9BEDA9}" type="pres">
      <dgm:prSet presAssocID="{70FE7FB2-CB2A-4CC5-A67F-04C54A970C93}" presName="tx1" presStyleLbl="revTx" presStyleIdx="0" presStyleCnt="3"/>
      <dgm:spPr/>
    </dgm:pt>
    <dgm:pt modelId="{409D2A05-719F-41F2-9347-AB6CB72C481F}" type="pres">
      <dgm:prSet presAssocID="{70FE7FB2-CB2A-4CC5-A67F-04C54A970C93}" presName="vert1" presStyleCnt="0"/>
      <dgm:spPr/>
    </dgm:pt>
    <dgm:pt modelId="{B38448CB-C107-AA4F-B2D6-82C9B307F85D}" type="pres">
      <dgm:prSet presAssocID="{88B2FAE4-AFE6-3B48-B2D4-C0539CE4D5B5}" presName="thickLine" presStyleLbl="alignNode1" presStyleIdx="1" presStyleCnt="3"/>
      <dgm:spPr/>
    </dgm:pt>
    <dgm:pt modelId="{CDC2FD31-986C-5140-9948-D8BEE37E0816}" type="pres">
      <dgm:prSet presAssocID="{88B2FAE4-AFE6-3B48-B2D4-C0539CE4D5B5}" presName="horz1" presStyleCnt="0"/>
      <dgm:spPr/>
    </dgm:pt>
    <dgm:pt modelId="{BC622982-793F-6947-8BF8-A05CCE0E805C}" type="pres">
      <dgm:prSet presAssocID="{88B2FAE4-AFE6-3B48-B2D4-C0539CE4D5B5}" presName="tx1" presStyleLbl="revTx" presStyleIdx="1" presStyleCnt="3" custScaleY="90240"/>
      <dgm:spPr/>
    </dgm:pt>
    <dgm:pt modelId="{FAAF2F4D-4639-3E47-B1E9-49069E40A73A}" type="pres">
      <dgm:prSet presAssocID="{88B2FAE4-AFE6-3B48-B2D4-C0539CE4D5B5}" presName="vert1" presStyleCnt="0"/>
      <dgm:spPr/>
    </dgm:pt>
    <dgm:pt modelId="{71F4F1A1-C1AC-7C40-B021-18F06EFC9747}" type="pres">
      <dgm:prSet presAssocID="{96EDF0F8-7CBE-D940-89D3-242403C71EEB}" presName="thickLine" presStyleLbl="alignNode1" presStyleIdx="2" presStyleCnt="3"/>
      <dgm:spPr/>
    </dgm:pt>
    <dgm:pt modelId="{B7949776-F37D-684D-8E5B-91778A10C7E6}" type="pres">
      <dgm:prSet presAssocID="{96EDF0F8-7CBE-D940-89D3-242403C71EEB}" presName="horz1" presStyleCnt="0"/>
      <dgm:spPr/>
    </dgm:pt>
    <dgm:pt modelId="{1E38829C-9658-DA4E-A169-396F5CD02825}" type="pres">
      <dgm:prSet presAssocID="{96EDF0F8-7CBE-D940-89D3-242403C71EEB}" presName="tx1" presStyleLbl="revTx" presStyleIdx="2" presStyleCnt="3"/>
      <dgm:spPr/>
    </dgm:pt>
    <dgm:pt modelId="{DE5352A5-3104-D24C-8A73-84DDB8DDD27E}" type="pres">
      <dgm:prSet presAssocID="{96EDF0F8-7CBE-D940-89D3-242403C71EEB}" presName="vert1" presStyleCnt="0"/>
      <dgm:spPr/>
    </dgm:pt>
  </dgm:ptLst>
  <dgm:cxnLst>
    <dgm:cxn modelId="{45367C0E-3E5F-40BD-A751-2B7675497CFE}" srcId="{004D78B8-2744-40C0-818F-6B16E25F37F0}" destId="{70FE7FB2-CB2A-4CC5-A67F-04C54A970C93}" srcOrd="0" destOrd="0" parTransId="{0BE87313-59FE-409B-AC95-756017FFDE21}" sibTransId="{38FB61BB-7B77-423C-AAD4-19CD19E07A0D}"/>
    <dgm:cxn modelId="{3801EC10-DF4D-3E40-869D-A7B73FD203A8}" type="presOf" srcId="{88B2FAE4-AFE6-3B48-B2D4-C0539CE4D5B5}" destId="{BC622982-793F-6947-8BF8-A05CCE0E805C}" srcOrd="0" destOrd="0" presId="urn:microsoft.com/office/officeart/2008/layout/LinedList"/>
    <dgm:cxn modelId="{E5A98B27-23F2-304B-8EE8-E3E0D1CBA4D6}" srcId="{004D78B8-2744-40C0-818F-6B16E25F37F0}" destId="{88B2FAE4-AFE6-3B48-B2D4-C0539CE4D5B5}" srcOrd="1" destOrd="0" parTransId="{015BBFBF-9267-8148-B057-6E08BE47F6F0}" sibTransId="{C1A83C1C-0B4C-2F48-A356-86E4601503C1}"/>
    <dgm:cxn modelId="{C97F247A-2D98-DD4B-85D9-3E410FAB4841}" srcId="{004D78B8-2744-40C0-818F-6B16E25F37F0}" destId="{96EDF0F8-7CBE-D940-89D3-242403C71EEB}" srcOrd="2" destOrd="0" parTransId="{D1CD86C0-2639-A54A-B1AD-767FE8BF8F28}" sibTransId="{63B99425-B128-0E49-92E3-FA7D3B07AC9C}"/>
    <dgm:cxn modelId="{2EC2B094-7ADF-4039-AC04-350476CC1E95}" type="presOf" srcId="{004D78B8-2744-40C0-818F-6B16E25F37F0}" destId="{6EEB0928-7D73-41F2-97EB-D11B7A3D5E5C}" srcOrd="0" destOrd="0" presId="urn:microsoft.com/office/officeart/2008/layout/LinedList"/>
    <dgm:cxn modelId="{6D9A3DD7-5DD2-654A-B67A-C1F6659A29D7}" type="presOf" srcId="{96EDF0F8-7CBE-D940-89D3-242403C71EEB}" destId="{1E38829C-9658-DA4E-A169-396F5CD02825}" srcOrd="0" destOrd="0" presId="urn:microsoft.com/office/officeart/2008/layout/LinedList"/>
    <dgm:cxn modelId="{61A0E0F4-2FE9-4751-99FD-DDF7CB64B361}" type="presOf" srcId="{70FE7FB2-CB2A-4CC5-A67F-04C54A970C93}" destId="{503270DF-4C5C-42C2-85AD-5B2EDC9BEDA9}" srcOrd="0" destOrd="0" presId="urn:microsoft.com/office/officeart/2008/layout/LinedList"/>
    <dgm:cxn modelId="{1F04A6D7-1F6B-4BE1-AE82-AEDC27A93069}" type="presParOf" srcId="{6EEB0928-7D73-41F2-97EB-D11B7A3D5E5C}" destId="{A48690B1-C648-4DE5-AE84-954CC021D801}" srcOrd="0" destOrd="0" presId="urn:microsoft.com/office/officeart/2008/layout/LinedList"/>
    <dgm:cxn modelId="{73AE6E7D-14A2-494B-99E9-E6F83D3D3F2A}" type="presParOf" srcId="{6EEB0928-7D73-41F2-97EB-D11B7A3D5E5C}" destId="{840DDA8F-E5BA-4D7D-B001-9F4B77AB6B89}" srcOrd="1" destOrd="0" presId="urn:microsoft.com/office/officeart/2008/layout/LinedList"/>
    <dgm:cxn modelId="{A43B5F14-8D23-4D63-B051-B5A0BC06FB46}" type="presParOf" srcId="{840DDA8F-E5BA-4D7D-B001-9F4B77AB6B89}" destId="{503270DF-4C5C-42C2-85AD-5B2EDC9BEDA9}" srcOrd="0" destOrd="0" presId="urn:microsoft.com/office/officeart/2008/layout/LinedList"/>
    <dgm:cxn modelId="{FB689B15-B165-4439-889C-4088130453BD}" type="presParOf" srcId="{840DDA8F-E5BA-4D7D-B001-9F4B77AB6B89}" destId="{409D2A05-719F-41F2-9347-AB6CB72C481F}" srcOrd="1" destOrd="0" presId="urn:microsoft.com/office/officeart/2008/layout/LinedList"/>
    <dgm:cxn modelId="{08FBEA23-6E34-134A-ADC3-ED8DA8D0DFF5}" type="presParOf" srcId="{6EEB0928-7D73-41F2-97EB-D11B7A3D5E5C}" destId="{B38448CB-C107-AA4F-B2D6-82C9B307F85D}" srcOrd="2" destOrd="0" presId="urn:microsoft.com/office/officeart/2008/layout/LinedList"/>
    <dgm:cxn modelId="{D5824D24-B59A-984B-A5E7-DFB4542A5B3F}" type="presParOf" srcId="{6EEB0928-7D73-41F2-97EB-D11B7A3D5E5C}" destId="{CDC2FD31-986C-5140-9948-D8BEE37E0816}" srcOrd="3" destOrd="0" presId="urn:microsoft.com/office/officeart/2008/layout/LinedList"/>
    <dgm:cxn modelId="{1CDA5789-E3E9-534E-BD36-A428603ED578}" type="presParOf" srcId="{CDC2FD31-986C-5140-9948-D8BEE37E0816}" destId="{BC622982-793F-6947-8BF8-A05CCE0E805C}" srcOrd="0" destOrd="0" presId="urn:microsoft.com/office/officeart/2008/layout/LinedList"/>
    <dgm:cxn modelId="{14A639F3-489F-6E4D-813A-594752F9386C}" type="presParOf" srcId="{CDC2FD31-986C-5140-9948-D8BEE37E0816}" destId="{FAAF2F4D-4639-3E47-B1E9-49069E40A73A}" srcOrd="1" destOrd="0" presId="urn:microsoft.com/office/officeart/2008/layout/LinedList"/>
    <dgm:cxn modelId="{10513E30-00E3-DC4C-B58F-CC08B21D16FA}" type="presParOf" srcId="{6EEB0928-7D73-41F2-97EB-D11B7A3D5E5C}" destId="{71F4F1A1-C1AC-7C40-B021-18F06EFC9747}" srcOrd="4" destOrd="0" presId="urn:microsoft.com/office/officeart/2008/layout/LinedList"/>
    <dgm:cxn modelId="{620CC2A6-3214-964B-A748-C9CFB73C0646}" type="presParOf" srcId="{6EEB0928-7D73-41F2-97EB-D11B7A3D5E5C}" destId="{B7949776-F37D-684D-8E5B-91778A10C7E6}" srcOrd="5" destOrd="0" presId="urn:microsoft.com/office/officeart/2008/layout/LinedList"/>
    <dgm:cxn modelId="{E02F76F3-3668-3D46-96B3-0B070A8BF59B}" type="presParOf" srcId="{B7949776-F37D-684D-8E5B-91778A10C7E6}" destId="{1E38829C-9658-DA4E-A169-396F5CD02825}" srcOrd="0" destOrd="0" presId="urn:microsoft.com/office/officeart/2008/layout/LinedList"/>
    <dgm:cxn modelId="{FC3C0B39-6319-4F4A-9A27-4722CCC6DE91}" type="presParOf" srcId="{B7949776-F37D-684D-8E5B-91778A10C7E6}" destId="{DE5352A5-3104-D24C-8A73-84DDB8DDD2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dgm:spPr/>
      <dgm:t>
        <a:bodyPr/>
        <a:lstStyle/>
        <a:p>
          <a:r>
            <a:rPr lang="en-US" dirty="0"/>
            <a:t>Step 1 Run Chi Square for all data</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dirty="0"/>
            <a:t>Step 2 Run Chi Square for a subset of the data</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dirty="0"/>
            <a:t>Step 3 Compare among Regions</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812F39FC-2D1E-4DD1-A1A6-C7F9287A4AAB}" type="pres">
      <dgm:prSet presAssocID="{2EFB202A-8611-4DDC-831D-D12EB67B6CF7}" presName="Name0" presStyleCnt="0">
        <dgm:presLayoutVars>
          <dgm:dir/>
          <dgm:animLvl val="lvl"/>
          <dgm:resizeHandles val="exact"/>
        </dgm:presLayoutVars>
      </dgm:prSet>
      <dgm:spPr/>
    </dgm:pt>
    <dgm:pt modelId="{797B6DB8-C4A5-4AA6-B29C-EBB12050969D}" type="pres">
      <dgm:prSet presAssocID="{356F6FEF-38C8-437A-8562-86A5ED3F5885}" presName="boxAndChildren" presStyleCnt="0"/>
      <dgm:spPr/>
    </dgm:pt>
    <dgm:pt modelId="{8368251B-D17B-44AE-BE21-83E84C87D040}" type="pres">
      <dgm:prSet presAssocID="{356F6FEF-38C8-437A-8562-86A5ED3F5885}" presName="parentTextBox" presStyleLbl="node1" presStyleIdx="0" presStyleCnt="3"/>
      <dgm:spPr/>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1" presStyleCnt="3"/>
      <dgm:spPr/>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2" presStyleCnt="3"/>
      <dgm:spPr/>
    </dgm:pt>
  </dgm:ptLst>
  <dgm:cxnLst>
    <dgm:cxn modelId="{79EE9E02-BFF5-41D3-86F8-33470970BFCE}" type="presOf" srcId="{2EFB202A-8611-4DDC-831D-D12EB67B6CF7}" destId="{812F39FC-2D1E-4DD1-A1A6-C7F9287A4AAB}"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12BCB046-35A8-4E3D-9100-508EFA3C9BE2}" type="presOf" srcId="{356F6FEF-38C8-437A-8562-86A5ED3F5885}" destId="{8368251B-D17B-44AE-BE21-83E84C87D040}"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4D111F6B-0B5C-40A7-BA86-973E36B2D8F2}" type="presOf" srcId="{712EDDD5-F1C9-457B-A81D-F94868058B44}" destId="{D5473CBC-EEC3-408A-B4A6-07882F253A8B}" srcOrd="0" destOrd="0" presId="urn:microsoft.com/office/officeart/2005/8/layout/process4"/>
    <dgm:cxn modelId="{5376348D-4465-4E2E-9DB8-EA1F5276717B}" srcId="{2EFB202A-8611-4DDC-831D-D12EB67B6CF7}" destId="{11888A7B-1E89-45E6-84F4-EF92B26189CD}" srcOrd="0" destOrd="0" parTransId="{6043087E-917B-44BC-97F8-41385FD50DC3}" sibTransId="{438F37F5-E676-4BB5-A241-95D895E1B43F}"/>
    <dgm:cxn modelId="{8247D1A2-555D-4B39-B44D-5F2B5AE64242}" srcId="{2EFB202A-8611-4DDC-831D-D12EB67B6CF7}" destId="{356F6FEF-38C8-437A-8562-86A5ED3F5885}" srcOrd="2" destOrd="0" parTransId="{BD9B34C9-939F-47F5-A040-1B30C9EEA310}" sibTransId="{665399A3-A410-4656-8F7E-3FAB641DE891}"/>
    <dgm:cxn modelId="{804BD4AC-3C4B-46B2-B7FA-F4A387F51C80}" type="presParOf" srcId="{812F39FC-2D1E-4DD1-A1A6-C7F9287A4AAB}" destId="{797B6DB8-C4A5-4AA6-B29C-EBB12050969D}" srcOrd="0" destOrd="0" presId="urn:microsoft.com/office/officeart/2005/8/layout/process4"/>
    <dgm:cxn modelId="{733F9175-610E-4AB9-9166-FBBBAA96E2D5}" type="presParOf" srcId="{797B6DB8-C4A5-4AA6-B29C-EBB12050969D}" destId="{8368251B-D17B-44AE-BE21-83E84C87D040}" srcOrd="0" destOrd="0" presId="urn:microsoft.com/office/officeart/2005/8/layout/process4"/>
    <dgm:cxn modelId="{6D5A561E-9AED-4BD0-B61C-B210C294197C}" type="presParOf" srcId="{812F39FC-2D1E-4DD1-A1A6-C7F9287A4AAB}" destId="{7FB80134-CA62-4591-A6BE-C119FEAC14B6}" srcOrd="1" destOrd="0" presId="urn:microsoft.com/office/officeart/2005/8/layout/process4"/>
    <dgm:cxn modelId="{8AA3D574-35B2-4F26-9753-43647056D5BB}" type="presParOf" srcId="{812F39FC-2D1E-4DD1-A1A6-C7F9287A4AAB}" destId="{C4866045-B43B-429F-851C-E58098BA6DB8}" srcOrd="2"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3" destOrd="0" presId="urn:microsoft.com/office/officeart/2005/8/layout/process4"/>
    <dgm:cxn modelId="{D11F7181-D05C-4ACC-A34B-6E9511FBE167}" type="presParOf" srcId="{812F39FC-2D1E-4DD1-A1A6-C7F9287A4AAB}" destId="{1C274FFF-1754-4900-887F-DFF5156E0B8D}" srcOrd="4"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4D78B8-2744-40C0-818F-6B16E25F37F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EB5E34ED-FDC8-41BE-9BEB-93B63E71C495}">
      <dgm:prSet/>
      <dgm:spPr/>
      <dgm:t>
        <a:bodyPr/>
        <a:lstStyle/>
        <a:p>
          <a:r>
            <a:rPr lang="en-US" dirty="0"/>
            <a:t>In areas where gun-violence has gun up, has there been any change in the rate of mental illness cases? </a:t>
          </a:r>
        </a:p>
      </dgm:t>
    </dgm:pt>
    <dgm:pt modelId="{02EE3F4F-F370-4557-B538-C881DCA2EEC5}" type="parTrans" cxnId="{3B7A1035-EAC4-4326-94CB-7FA8AC4598B7}">
      <dgm:prSet/>
      <dgm:spPr/>
      <dgm:t>
        <a:bodyPr/>
        <a:lstStyle/>
        <a:p>
          <a:endParaRPr lang="en-US"/>
        </a:p>
      </dgm:t>
    </dgm:pt>
    <dgm:pt modelId="{41E30903-1C83-4B7B-A69F-4E29CE46C8C4}" type="sibTrans" cxnId="{3B7A1035-EAC4-4326-94CB-7FA8AC4598B7}">
      <dgm:prSet/>
      <dgm:spPr/>
      <dgm:t>
        <a:bodyPr/>
        <a:lstStyle/>
        <a:p>
          <a:endParaRPr lang="en-US"/>
        </a:p>
      </dgm:t>
    </dgm:pt>
    <dgm:pt modelId="{710971EA-B851-4B9F-93EC-99DF522C87FA}">
      <dgm:prSet/>
      <dgm:spPr/>
      <dgm:t>
        <a:bodyPr/>
        <a:lstStyle/>
        <a:p>
          <a:r>
            <a:rPr lang="en-US" dirty="0"/>
            <a:t>In areas where gun-violence has stayed the same or gone down, has there been any change in the rate of mental illness cases? </a:t>
          </a:r>
        </a:p>
      </dgm:t>
    </dgm:pt>
    <dgm:pt modelId="{742E6DB2-06AB-45DB-96C6-98C63583C6EF}" type="parTrans" cxnId="{8F8C424D-237F-46F4-A4E9-3BD3ACA70365}">
      <dgm:prSet/>
      <dgm:spPr/>
      <dgm:t>
        <a:bodyPr/>
        <a:lstStyle/>
        <a:p>
          <a:endParaRPr lang="en-US"/>
        </a:p>
      </dgm:t>
    </dgm:pt>
    <dgm:pt modelId="{D757C67D-D80D-4AE0-9A7C-0F873BC7047A}" type="sibTrans" cxnId="{8F8C424D-237F-46F4-A4E9-3BD3ACA70365}">
      <dgm:prSet/>
      <dgm:spPr/>
      <dgm:t>
        <a:bodyPr/>
        <a:lstStyle/>
        <a:p>
          <a:endParaRPr lang="en-US"/>
        </a:p>
      </dgm:t>
    </dgm:pt>
    <dgm:pt modelId="{A3CEBB8B-D46F-4E0F-99D1-EBDF3A7664FA}">
      <dgm:prSet/>
      <dgm:spPr/>
      <dgm:t>
        <a:bodyPr/>
        <a:lstStyle/>
        <a:p>
          <a:r>
            <a:rPr lang="en-US"/>
            <a:t>In areas where gun-violence has gun up, have there been any changes in policing laws or policies?</a:t>
          </a:r>
        </a:p>
      </dgm:t>
    </dgm:pt>
    <dgm:pt modelId="{F48ED557-5300-444F-8090-7399A8FEA532}" type="parTrans" cxnId="{FCCBB5DE-0EDE-421A-AB15-2DDE85D12990}">
      <dgm:prSet/>
      <dgm:spPr/>
      <dgm:t>
        <a:bodyPr/>
        <a:lstStyle/>
        <a:p>
          <a:endParaRPr lang="en-US"/>
        </a:p>
      </dgm:t>
    </dgm:pt>
    <dgm:pt modelId="{A9D587CF-BAFB-4FE0-A396-29C85B3AA830}" type="sibTrans" cxnId="{FCCBB5DE-0EDE-421A-AB15-2DDE85D12990}">
      <dgm:prSet/>
      <dgm:spPr/>
      <dgm:t>
        <a:bodyPr/>
        <a:lstStyle/>
        <a:p>
          <a:endParaRPr lang="en-US"/>
        </a:p>
      </dgm:t>
    </dgm:pt>
    <dgm:pt modelId="{4AF22FE5-660F-44D4-A454-2E6012C9D137}">
      <dgm:prSet/>
      <dgm:spPr/>
      <dgm:t>
        <a:bodyPr/>
        <a:lstStyle/>
        <a:p>
          <a:r>
            <a:rPr lang="en-US" dirty="0"/>
            <a:t>In areas where gun-violence has stayed the same or gone down, have there been any changes in policing laws or policies?</a:t>
          </a:r>
        </a:p>
      </dgm:t>
    </dgm:pt>
    <dgm:pt modelId="{376C5494-A944-44E6-B02A-7E7270F358B9}" type="parTrans" cxnId="{D06D75F5-1D10-4E81-8C54-AE6CDB993D34}">
      <dgm:prSet/>
      <dgm:spPr/>
      <dgm:t>
        <a:bodyPr/>
        <a:lstStyle/>
        <a:p>
          <a:endParaRPr lang="en-US"/>
        </a:p>
      </dgm:t>
    </dgm:pt>
    <dgm:pt modelId="{D1D18352-4E94-4B91-897C-BBFE8D7C0602}" type="sibTrans" cxnId="{D06D75F5-1D10-4E81-8C54-AE6CDB993D34}">
      <dgm:prSet/>
      <dgm:spPr/>
      <dgm:t>
        <a:bodyPr/>
        <a:lstStyle/>
        <a:p>
          <a:endParaRPr lang="en-US"/>
        </a:p>
      </dgm:t>
    </dgm:pt>
    <dgm:pt modelId="{067BC4FF-25DA-4F46-A4F7-E12343FAE7A1}">
      <dgm:prSet/>
      <dgm:spPr/>
      <dgm:t>
        <a:bodyPr/>
        <a:lstStyle/>
        <a:p>
          <a:r>
            <a:rPr lang="en-US" dirty="0"/>
            <a:t>How can we incorporate population differences to see if gun violence and mass shootings occur more frequently in certain States/Regions?</a:t>
          </a:r>
        </a:p>
      </dgm:t>
    </dgm:pt>
    <dgm:pt modelId="{145F0D11-D855-964F-90C6-4386461417C5}" type="parTrans" cxnId="{C1240768-804A-E247-97EB-036544CF6C62}">
      <dgm:prSet/>
      <dgm:spPr/>
      <dgm:t>
        <a:bodyPr/>
        <a:lstStyle/>
        <a:p>
          <a:endParaRPr lang="en-US"/>
        </a:p>
      </dgm:t>
    </dgm:pt>
    <dgm:pt modelId="{31312C98-0B54-E546-B0E8-46B6A07C3AE8}" type="sibTrans" cxnId="{C1240768-804A-E247-97EB-036544CF6C62}">
      <dgm:prSet/>
      <dgm:spPr/>
      <dgm:t>
        <a:bodyPr/>
        <a:lstStyle/>
        <a:p>
          <a:endParaRPr lang="en-US"/>
        </a:p>
      </dgm:t>
    </dgm:pt>
    <dgm:pt modelId="{1952D53F-D8D6-D04A-89C7-E443A657455E}">
      <dgm:prSet/>
      <dgm:spPr/>
      <dgm:t>
        <a:bodyPr/>
        <a:lstStyle/>
        <a:p>
          <a:r>
            <a:rPr lang="en-US" dirty="0"/>
            <a:t>What could be causing the phenomena in mass shootings in the United States and how does it compare to other countries?</a:t>
          </a:r>
        </a:p>
      </dgm:t>
    </dgm:pt>
    <dgm:pt modelId="{134C6070-B4E3-7B4F-A56E-A76D071918CD}" type="parTrans" cxnId="{67822042-F768-8A43-8625-96D38C6D0399}">
      <dgm:prSet/>
      <dgm:spPr/>
      <dgm:t>
        <a:bodyPr/>
        <a:lstStyle/>
        <a:p>
          <a:endParaRPr lang="en-US"/>
        </a:p>
      </dgm:t>
    </dgm:pt>
    <dgm:pt modelId="{C17F418F-C539-284A-9D0A-814C534C06C8}" type="sibTrans" cxnId="{67822042-F768-8A43-8625-96D38C6D0399}">
      <dgm:prSet/>
      <dgm:spPr/>
      <dgm:t>
        <a:bodyPr/>
        <a:lstStyle/>
        <a:p>
          <a:endParaRPr lang="en-US"/>
        </a:p>
      </dgm:t>
    </dgm:pt>
    <dgm:pt modelId="{2FD2B5D3-CDA5-7F4D-8096-35671600DF7D}">
      <dgm:prSet/>
      <dgm:spPr/>
      <dgm:t>
        <a:bodyPr/>
        <a:lstStyle/>
        <a:p>
          <a:r>
            <a:rPr lang="en-US" dirty="0"/>
            <a:t>What other ripple effects could the Covid-19 pandemic have on gun violence?</a:t>
          </a:r>
        </a:p>
      </dgm:t>
    </dgm:pt>
    <dgm:pt modelId="{8AE2DA2D-6EDB-F944-9B52-5870366A08ED}" type="parTrans" cxnId="{C52954A1-6F15-5A4C-9E94-D276E3FD7715}">
      <dgm:prSet/>
      <dgm:spPr/>
      <dgm:t>
        <a:bodyPr/>
        <a:lstStyle/>
        <a:p>
          <a:endParaRPr lang="en-US"/>
        </a:p>
      </dgm:t>
    </dgm:pt>
    <dgm:pt modelId="{4C6F813B-08ED-EE4A-8DEA-7BC5CE0AF62A}" type="sibTrans" cxnId="{C52954A1-6F15-5A4C-9E94-D276E3FD7715}">
      <dgm:prSet/>
      <dgm:spPr/>
      <dgm:t>
        <a:bodyPr/>
        <a:lstStyle/>
        <a:p>
          <a:endParaRPr lang="en-US"/>
        </a:p>
      </dgm:t>
    </dgm:pt>
    <dgm:pt modelId="{29B9DD10-4613-A84E-A152-68BD218AD328}">
      <dgm:prSet/>
      <dgm:spPr/>
      <dgm:t>
        <a:bodyPr/>
        <a:lstStyle/>
        <a:p>
          <a:r>
            <a:rPr lang="en-US" dirty="0"/>
            <a:t>What can be analyzed, if any, as effective ways to reduce gun violence?</a:t>
          </a:r>
        </a:p>
      </dgm:t>
    </dgm:pt>
    <dgm:pt modelId="{594918A3-45ED-6544-8A94-CFBEC6A7D6BF}" type="parTrans" cxnId="{C45E89D3-EAA5-C142-B7C8-D809A13F9B06}">
      <dgm:prSet/>
      <dgm:spPr/>
      <dgm:t>
        <a:bodyPr/>
        <a:lstStyle/>
        <a:p>
          <a:endParaRPr lang="en-US"/>
        </a:p>
      </dgm:t>
    </dgm:pt>
    <dgm:pt modelId="{4360E8D4-8DB8-F243-A1ED-439E0A305101}" type="sibTrans" cxnId="{C45E89D3-EAA5-C142-B7C8-D809A13F9B06}">
      <dgm:prSet/>
      <dgm:spPr/>
      <dgm:t>
        <a:bodyPr/>
        <a:lstStyle/>
        <a:p>
          <a:endParaRPr lang="en-US"/>
        </a:p>
      </dgm:t>
    </dgm:pt>
    <dgm:pt modelId="{6EEB0928-7D73-41F2-97EB-D11B7A3D5E5C}" type="pres">
      <dgm:prSet presAssocID="{004D78B8-2744-40C0-818F-6B16E25F37F0}" presName="vert0" presStyleCnt="0">
        <dgm:presLayoutVars>
          <dgm:dir/>
          <dgm:animOne val="branch"/>
          <dgm:animLvl val="lvl"/>
        </dgm:presLayoutVars>
      </dgm:prSet>
      <dgm:spPr/>
    </dgm:pt>
    <dgm:pt modelId="{BC7226F7-EA8C-4D05-9C53-A6D62EAA9423}" type="pres">
      <dgm:prSet presAssocID="{EB5E34ED-FDC8-41BE-9BEB-93B63E71C495}" presName="thickLine" presStyleLbl="alignNode1" presStyleIdx="0" presStyleCnt="8"/>
      <dgm:spPr/>
    </dgm:pt>
    <dgm:pt modelId="{C5C7A081-DEE0-4AFE-AA35-EFAAD4263758}" type="pres">
      <dgm:prSet presAssocID="{EB5E34ED-FDC8-41BE-9BEB-93B63E71C495}" presName="horz1" presStyleCnt="0"/>
      <dgm:spPr/>
    </dgm:pt>
    <dgm:pt modelId="{99DA07E4-9EFE-436D-BD0E-FF9DED28CFE5}" type="pres">
      <dgm:prSet presAssocID="{EB5E34ED-FDC8-41BE-9BEB-93B63E71C495}" presName="tx1" presStyleLbl="revTx" presStyleIdx="0" presStyleCnt="8"/>
      <dgm:spPr/>
    </dgm:pt>
    <dgm:pt modelId="{8FE2C81E-0E52-45F2-8A2D-428F729CA3E1}" type="pres">
      <dgm:prSet presAssocID="{EB5E34ED-FDC8-41BE-9BEB-93B63E71C495}" presName="vert1" presStyleCnt="0"/>
      <dgm:spPr/>
    </dgm:pt>
    <dgm:pt modelId="{2947C163-3753-4BDB-80E4-6FD948339D2F}" type="pres">
      <dgm:prSet presAssocID="{710971EA-B851-4B9F-93EC-99DF522C87FA}" presName="thickLine" presStyleLbl="alignNode1" presStyleIdx="1" presStyleCnt="8"/>
      <dgm:spPr/>
    </dgm:pt>
    <dgm:pt modelId="{E8EE649C-C75F-485B-9B36-AA353B6C0B42}" type="pres">
      <dgm:prSet presAssocID="{710971EA-B851-4B9F-93EC-99DF522C87FA}" presName="horz1" presStyleCnt="0"/>
      <dgm:spPr/>
    </dgm:pt>
    <dgm:pt modelId="{B7790415-4954-4176-BC91-E3997DB86AB7}" type="pres">
      <dgm:prSet presAssocID="{710971EA-B851-4B9F-93EC-99DF522C87FA}" presName="tx1" presStyleLbl="revTx" presStyleIdx="1" presStyleCnt="8"/>
      <dgm:spPr/>
    </dgm:pt>
    <dgm:pt modelId="{34DDEEEF-AFF5-4CA3-8E4A-7A8AD5F05BBB}" type="pres">
      <dgm:prSet presAssocID="{710971EA-B851-4B9F-93EC-99DF522C87FA}" presName="vert1" presStyleCnt="0"/>
      <dgm:spPr/>
    </dgm:pt>
    <dgm:pt modelId="{1950FD6C-96D9-49D0-B984-4BF07BB668AC}" type="pres">
      <dgm:prSet presAssocID="{A3CEBB8B-D46F-4E0F-99D1-EBDF3A7664FA}" presName="thickLine" presStyleLbl="alignNode1" presStyleIdx="2" presStyleCnt="8"/>
      <dgm:spPr/>
    </dgm:pt>
    <dgm:pt modelId="{A7186397-D6EC-4F16-903F-6D46FFF5175F}" type="pres">
      <dgm:prSet presAssocID="{A3CEBB8B-D46F-4E0F-99D1-EBDF3A7664FA}" presName="horz1" presStyleCnt="0"/>
      <dgm:spPr/>
    </dgm:pt>
    <dgm:pt modelId="{AE5AF268-F17E-466B-921B-A3644E430CE1}" type="pres">
      <dgm:prSet presAssocID="{A3CEBB8B-D46F-4E0F-99D1-EBDF3A7664FA}" presName="tx1" presStyleLbl="revTx" presStyleIdx="2" presStyleCnt="8"/>
      <dgm:spPr/>
    </dgm:pt>
    <dgm:pt modelId="{841CF241-0C1F-445D-9EF4-525B12E3D41F}" type="pres">
      <dgm:prSet presAssocID="{A3CEBB8B-D46F-4E0F-99D1-EBDF3A7664FA}" presName="vert1" presStyleCnt="0"/>
      <dgm:spPr/>
    </dgm:pt>
    <dgm:pt modelId="{E7B762A2-2074-4079-A9A6-7B14EB185993}" type="pres">
      <dgm:prSet presAssocID="{4AF22FE5-660F-44D4-A454-2E6012C9D137}" presName="thickLine" presStyleLbl="alignNode1" presStyleIdx="3" presStyleCnt="8"/>
      <dgm:spPr/>
    </dgm:pt>
    <dgm:pt modelId="{01DB91A5-B947-41AD-BE25-2C02688E1285}" type="pres">
      <dgm:prSet presAssocID="{4AF22FE5-660F-44D4-A454-2E6012C9D137}" presName="horz1" presStyleCnt="0"/>
      <dgm:spPr/>
    </dgm:pt>
    <dgm:pt modelId="{76BE1405-9C51-444C-944C-12FE1F047595}" type="pres">
      <dgm:prSet presAssocID="{4AF22FE5-660F-44D4-A454-2E6012C9D137}" presName="tx1" presStyleLbl="revTx" presStyleIdx="3" presStyleCnt="8"/>
      <dgm:spPr/>
    </dgm:pt>
    <dgm:pt modelId="{5848E111-8968-41E6-92BA-609D0167D6F5}" type="pres">
      <dgm:prSet presAssocID="{4AF22FE5-660F-44D4-A454-2E6012C9D137}" presName="vert1" presStyleCnt="0"/>
      <dgm:spPr/>
    </dgm:pt>
    <dgm:pt modelId="{BD97DEB6-BDA3-7A40-A536-61EA5DFDDC09}" type="pres">
      <dgm:prSet presAssocID="{067BC4FF-25DA-4F46-A4F7-E12343FAE7A1}" presName="thickLine" presStyleLbl="alignNode1" presStyleIdx="4" presStyleCnt="8"/>
      <dgm:spPr/>
    </dgm:pt>
    <dgm:pt modelId="{684B8C70-E9DC-CE44-BCD4-40D877378996}" type="pres">
      <dgm:prSet presAssocID="{067BC4FF-25DA-4F46-A4F7-E12343FAE7A1}" presName="horz1" presStyleCnt="0"/>
      <dgm:spPr/>
    </dgm:pt>
    <dgm:pt modelId="{16F2D54F-CA75-EA4A-97A2-DE3A341BCC68}" type="pres">
      <dgm:prSet presAssocID="{067BC4FF-25DA-4F46-A4F7-E12343FAE7A1}" presName="tx1" presStyleLbl="revTx" presStyleIdx="4" presStyleCnt="8"/>
      <dgm:spPr/>
    </dgm:pt>
    <dgm:pt modelId="{4EDEDD1C-D829-A84D-B1FC-21F69A7DB615}" type="pres">
      <dgm:prSet presAssocID="{067BC4FF-25DA-4F46-A4F7-E12343FAE7A1}" presName="vert1" presStyleCnt="0"/>
      <dgm:spPr/>
    </dgm:pt>
    <dgm:pt modelId="{87070489-7762-A443-ADC0-32961B0AECE6}" type="pres">
      <dgm:prSet presAssocID="{1952D53F-D8D6-D04A-89C7-E443A657455E}" presName="thickLine" presStyleLbl="alignNode1" presStyleIdx="5" presStyleCnt="8"/>
      <dgm:spPr/>
    </dgm:pt>
    <dgm:pt modelId="{9648D7B5-DA88-9047-A340-376D282ECFFA}" type="pres">
      <dgm:prSet presAssocID="{1952D53F-D8D6-D04A-89C7-E443A657455E}" presName="horz1" presStyleCnt="0"/>
      <dgm:spPr/>
    </dgm:pt>
    <dgm:pt modelId="{AA1C415D-BD13-C84F-B850-BA58FDF1E32D}" type="pres">
      <dgm:prSet presAssocID="{1952D53F-D8D6-D04A-89C7-E443A657455E}" presName="tx1" presStyleLbl="revTx" presStyleIdx="5" presStyleCnt="8"/>
      <dgm:spPr/>
    </dgm:pt>
    <dgm:pt modelId="{B07A71E2-734D-6B4C-8A0B-295CFE5509A3}" type="pres">
      <dgm:prSet presAssocID="{1952D53F-D8D6-D04A-89C7-E443A657455E}" presName="vert1" presStyleCnt="0"/>
      <dgm:spPr/>
    </dgm:pt>
    <dgm:pt modelId="{B8F704E3-C13A-3943-9D30-E3A26D983884}" type="pres">
      <dgm:prSet presAssocID="{2FD2B5D3-CDA5-7F4D-8096-35671600DF7D}" presName="thickLine" presStyleLbl="alignNode1" presStyleIdx="6" presStyleCnt="8"/>
      <dgm:spPr/>
    </dgm:pt>
    <dgm:pt modelId="{E1C2099C-1869-C245-91BF-D8FEA3D44CE9}" type="pres">
      <dgm:prSet presAssocID="{2FD2B5D3-CDA5-7F4D-8096-35671600DF7D}" presName="horz1" presStyleCnt="0"/>
      <dgm:spPr/>
    </dgm:pt>
    <dgm:pt modelId="{881565D8-6F3B-404A-AC41-98B6DBB0BE2D}" type="pres">
      <dgm:prSet presAssocID="{2FD2B5D3-CDA5-7F4D-8096-35671600DF7D}" presName="tx1" presStyleLbl="revTx" presStyleIdx="6" presStyleCnt="8"/>
      <dgm:spPr/>
    </dgm:pt>
    <dgm:pt modelId="{9EE71628-A465-1B44-847E-5B6583A1996E}" type="pres">
      <dgm:prSet presAssocID="{2FD2B5D3-CDA5-7F4D-8096-35671600DF7D}" presName="vert1" presStyleCnt="0"/>
      <dgm:spPr/>
    </dgm:pt>
    <dgm:pt modelId="{E58755EF-0BD3-ED4F-B064-4FAFA449AF76}" type="pres">
      <dgm:prSet presAssocID="{29B9DD10-4613-A84E-A152-68BD218AD328}" presName="thickLine" presStyleLbl="alignNode1" presStyleIdx="7" presStyleCnt="8"/>
      <dgm:spPr/>
    </dgm:pt>
    <dgm:pt modelId="{A47D62D9-25BC-DA49-97FF-639FD48D6B02}" type="pres">
      <dgm:prSet presAssocID="{29B9DD10-4613-A84E-A152-68BD218AD328}" presName="horz1" presStyleCnt="0"/>
      <dgm:spPr/>
    </dgm:pt>
    <dgm:pt modelId="{A2A14215-79F9-2048-8D79-8C815CD0C7F8}" type="pres">
      <dgm:prSet presAssocID="{29B9DD10-4613-A84E-A152-68BD218AD328}" presName="tx1" presStyleLbl="revTx" presStyleIdx="7" presStyleCnt="8"/>
      <dgm:spPr/>
    </dgm:pt>
    <dgm:pt modelId="{292A4706-F1CB-0A44-9952-E3F1A33270C3}" type="pres">
      <dgm:prSet presAssocID="{29B9DD10-4613-A84E-A152-68BD218AD328}" presName="vert1" presStyleCnt="0"/>
      <dgm:spPr/>
    </dgm:pt>
  </dgm:ptLst>
  <dgm:cxnLst>
    <dgm:cxn modelId="{4C0F200C-C7D9-C04F-A425-1FFFCC0C63E1}" type="presOf" srcId="{29B9DD10-4613-A84E-A152-68BD218AD328}" destId="{A2A14215-79F9-2048-8D79-8C815CD0C7F8}" srcOrd="0" destOrd="0" presId="urn:microsoft.com/office/officeart/2008/layout/LinedList"/>
    <dgm:cxn modelId="{3B7A1035-EAC4-4326-94CB-7FA8AC4598B7}" srcId="{004D78B8-2744-40C0-818F-6B16E25F37F0}" destId="{EB5E34ED-FDC8-41BE-9BEB-93B63E71C495}" srcOrd="0" destOrd="0" parTransId="{02EE3F4F-F370-4557-B538-C881DCA2EEC5}" sibTransId="{41E30903-1C83-4B7B-A69F-4E29CE46C8C4}"/>
    <dgm:cxn modelId="{67822042-F768-8A43-8625-96D38C6D0399}" srcId="{004D78B8-2744-40C0-818F-6B16E25F37F0}" destId="{1952D53F-D8D6-D04A-89C7-E443A657455E}" srcOrd="5" destOrd="0" parTransId="{134C6070-B4E3-7B4F-A56E-A76D071918CD}" sibTransId="{C17F418F-C539-284A-9D0A-814C534C06C8}"/>
    <dgm:cxn modelId="{C1240768-804A-E247-97EB-036544CF6C62}" srcId="{004D78B8-2744-40C0-818F-6B16E25F37F0}" destId="{067BC4FF-25DA-4F46-A4F7-E12343FAE7A1}" srcOrd="4" destOrd="0" parTransId="{145F0D11-D855-964F-90C6-4386461417C5}" sibTransId="{31312C98-0B54-E546-B0E8-46B6A07C3AE8}"/>
    <dgm:cxn modelId="{3BEA886B-3BF4-EF49-95D7-49452621326F}" type="presOf" srcId="{1952D53F-D8D6-D04A-89C7-E443A657455E}" destId="{AA1C415D-BD13-C84F-B850-BA58FDF1E32D}" srcOrd="0" destOrd="0" presId="urn:microsoft.com/office/officeart/2008/layout/LinedList"/>
    <dgm:cxn modelId="{8F8C424D-237F-46F4-A4E9-3BD3ACA70365}" srcId="{004D78B8-2744-40C0-818F-6B16E25F37F0}" destId="{710971EA-B851-4B9F-93EC-99DF522C87FA}" srcOrd="1" destOrd="0" parTransId="{742E6DB2-06AB-45DB-96C6-98C63583C6EF}" sibTransId="{D757C67D-D80D-4AE0-9A7C-0F873BC7047A}"/>
    <dgm:cxn modelId="{1C98B870-B220-4819-BE55-6CAFEEC816A1}" type="presOf" srcId="{4AF22FE5-660F-44D4-A454-2E6012C9D137}" destId="{76BE1405-9C51-444C-944C-12FE1F047595}" srcOrd="0" destOrd="0" presId="urn:microsoft.com/office/officeart/2008/layout/LinedList"/>
    <dgm:cxn modelId="{EEA9617C-3065-EE4D-B213-E3A61181D25E}" type="presOf" srcId="{2FD2B5D3-CDA5-7F4D-8096-35671600DF7D}" destId="{881565D8-6F3B-404A-AC41-98B6DBB0BE2D}" srcOrd="0" destOrd="0" presId="urn:microsoft.com/office/officeart/2008/layout/LinedList"/>
    <dgm:cxn modelId="{5360657D-EBAA-D848-B6DE-4F5832D117F2}" type="presOf" srcId="{067BC4FF-25DA-4F46-A4F7-E12343FAE7A1}" destId="{16F2D54F-CA75-EA4A-97A2-DE3A341BCC68}" srcOrd="0" destOrd="0" presId="urn:microsoft.com/office/officeart/2008/layout/LinedList"/>
    <dgm:cxn modelId="{2EC2B094-7ADF-4039-AC04-350476CC1E95}" type="presOf" srcId="{004D78B8-2744-40C0-818F-6B16E25F37F0}" destId="{6EEB0928-7D73-41F2-97EB-D11B7A3D5E5C}" srcOrd="0" destOrd="0" presId="urn:microsoft.com/office/officeart/2008/layout/LinedList"/>
    <dgm:cxn modelId="{1E322D9E-35E6-42C1-9B9F-B0F1DCE1F2CD}" type="presOf" srcId="{A3CEBB8B-D46F-4E0F-99D1-EBDF3A7664FA}" destId="{AE5AF268-F17E-466B-921B-A3644E430CE1}" srcOrd="0" destOrd="0" presId="urn:microsoft.com/office/officeart/2008/layout/LinedList"/>
    <dgm:cxn modelId="{C52954A1-6F15-5A4C-9E94-D276E3FD7715}" srcId="{004D78B8-2744-40C0-818F-6B16E25F37F0}" destId="{2FD2B5D3-CDA5-7F4D-8096-35671600DF7D}" srcOrd="6" destOrd="0" parTransId="{8AE2DA2D-6EDB-F944-9B52-5870366A08ED}" sibTransId="{4C6F813B-08ED-EE4A-8DEA-7BC5CE0AF62A}"/>
    <dgm:cxn modelId="{C45E89D3-EAA5-C142-B7C8-D809A13F9B06}" srcId="{004D78B8-2744-40C0-818F-6B16E25F37F0}" destId="{29B9DD10-4613-A84E-A152-68BD218AD328}" srcOrd="7" destOrd="0" parTransId="{594918A3-45ED-6544-8A94-CFBEC6A7D6BF}" sibTransId="{4360E8D4-8DB8-F243-A1ED-439E0A305101}"/>
    <dgm:cxn modelId="{88EAB9D7-2E9C-4E1F-9422-F32332B2BB77}" type="presOf" srcId="{710971EA-B851-4B9F-93EC-99DF522C87FA}" destId="{B7790415-4954-4176-BC91-E3997DB86AB7}" srcOrd="0" destOrd="0" presId="urn:microsoft.com/office/officeart/2008/layout/LinedList"/>
    <dgm:cxn modelId="{FCCBB5DE-0EDE-421A-AB15-2DDE85D12990}" srcId="{004D78B8-2744-40C0-818F-6B16E25F37F0}" destId="{A3CEBB8B-D46F-4E0F-99D1-EBDF3A7664FA}" srcOrd="2" destOrd="0" parTransId="{F48ED557-5300-444F-8090-7399A8FEA532}" sibTransId="{A9D587CF-BAFB-4FE0-A396-29C85B3AA830}"/>
    <dgm:cxn modelId="{D06D75F5-1D10-4E81-8C54-AE6CDB993D34}" srcId="{004D78B8-2744-40C0-818F-6B16E25F37F0}" destId="{4AF22FE5-660F-44D4-A454-2E6012C9D137}" srcOrd="3" destOrd="0" parTransId="{376C5494-A944-44E6-B02A-7E7270F358B9}" sibTransId="{D1D18352-4E94-4B91-897C-BBFE8D7C0602}"/>
    <dgm:cxn modelId="{EA1458FE-9C4C-43F4-88AE-647D1BAC6C98}" type="presOf" srcId="{EB5E34ED-FDC8-41BE-9BEB-93B63E71C495}" destId="{99DA07E4-9EFE-436D-BD0E-FF9DED28CFE5}" srcOrd="0" destOrd="0" presId="urn:microsoft.com/office/officeart/2008/layout/LinedList"/>
    <dgm:cxn modelId="{E889BDE6-AE7C-42A4-8488-E0B4BF88BB47}" type="presParOf" srcId="{6EEB0928-7D73-41F2-97EB-D11B7A3D5E5C}" destId="{BC7226F7-EA8C-4D05-9C53-A6D62EAA9423}" srcOrd="0" destOrd="0" presId="urn:microsoft.com/office/officeart/2008/layout/LinedList"/>
    <dgm:cxn modelId="{7CF58E40-24C7-4146-9AD4-D79F16EDAD26}" type="presParOf" srcId="{6EEB0928-7D73-41F2-97EB-D11B7A3D5E5C}" destId="{C5C7A081-DEE0-4AFE-AA35-EFAAD4263758}" srcOrd="1" destOrd="0" presId="urn:microsoft.com/office/officeart/2008/layout/LinedList"/>
    <dgm:cxn modelId="{0EF67DC7-4B40-4750-8AA0-F6E5A783E8DD}" type="presParOf" srcId="{C5C7A081-DEE0-4AFE-AA35-EFAAD4263758}" destId="{99DA07E4-9EFE-436D-BD0E-FF9DED28CFE5}" srcOrd="0" destOrd="0" presId="urn:microsoft.com/office/officeart/2008/layout/LinedList"/>
    <dgm:cxn modelId="{1CFCFDFD-FF0D-4D0C-A824-1931741C656D}" type="presParOf" srcId="{C5C7A081-DEE0-4AFE-AA35-EFAAD4263758}" destId="{8FE2C81E-0E52-45F2-8A2D-428F729CA3E1}" srcOrd="1" destOrd="0" presId="urn:microsoft.com/office/officeart/2008/layout/LinedList"/>
    <dgm:cxn modelId="{3B8E312D-427B-4518-A544-2FDD8F7EACAB}" type="presParOf" srcId="{6EEB0928-7D73-41F2-97EB-D11B7A3D5E5C}" destId="{2947C163-3753-4BDB-80E4-6FD948339D2F}" srcOrd="2" destOrd="0" presId="urn:microsoft.com/office/officeart/2008/layout/LinedList"/>
    <dgm:cxn modelId="{749F545F-4FF9-4883-AE54-65D244BE904E}" type="presParOf" srcId="{6EEB0928-7D73-41F2-97EB-D11B7A3D5E5C}" destId="{E8EE649C-C75F-485B-9B36-AA353B6C0B42}" srcOrd="3" destOrd="0" presId="urn:microsoft.com/office/officeart/2008/layout/LinedList"/>
    <dgm:cxn modelId="{171FBEA0-2F42-4949-9B20-428CB3CE9659}" type="presParOf" srcId="{E8EE649C-C75F-485B-9B36-AA353B6C0B42}" destId="{B7790415-4954-4176-BC91-E3997DB86AB7}" srcOrd="0" destOrd="0" presId="urn:microsoft.com/office/officeart/2008/layout/LinedList"/>
    <dgm:cxn modelId="{B3E2415A-2EB7-4EB3-8040-FCA3E1C86D48}" type="presParOf" srcId="{E8EE649C-C75F-485B-9B36-AA353B6C0B42}" destId="{34DDEEEF-AFF5-4CA3-8E4A-7A8AD5F05BBB}" srcOrd="1" destOrd="0" presId="urn:microsoft.com/office/officeart/2008/layout/LinedList"/>
    <dgm:cxn modelId="{7F734E13-7A24-462C-8107-64591383DF32}" type="presParOf" srcId="{6EEB0928-7D73-41F2-97EB-D11B7A3D5E5C}" destId="{1950FD6C-96D9-49D0-B984-4BF07BB668AC}" srcOrd="4" destOrd="0" presId="urn:microsoft.com/office/officeart/2008/layout/LinedList"/>
    <dgm:cxn modelId="{41F733AE-3C53-4643-BCB7-723E8FCC0333}" type="presParOf" srcId="{6EEB0928-7D73-41F2-97EB-D11B7A3D5E5C}" destId="{A7186397-D6EC-4F16-903F-6D46FFF5175F}" srcOrd="5" destOrd="0" presId="urn:microsoft.com/office/officeart/2008/layout/LinedList"/>
    <dgm:cxn modelId="{2DFE6309-4949-45D9-9E26-D953D5EE28BF}" type="presParOf" srcId="{A7186397-D6EC-4F16-903F-6D46FFF5175F}" destId="{AE5AF268-F17E-466B-921B-A3644E430CE1}" srcOrd="0" destOrd="0" presId="urn:microsoft.com/office/officeart/2008/layout/LinedList"/>
    <dgm:cxn modelId="{193C7D7E-3740-4EA6-BFC5-AA36ABB28A13}" type="presParOf" srcId="{A7186397-D6EC-4F16-903F-6D46FFF5175F}" destId="{841CF241-0C1F-445D-9EF4-525B12E3D41F}" srcOrd="1" destOrd="0" presId="urn:microsoft.com/office/officeart/2008/layout/LinedList"/>
    <dgm:cxn modelId="{9C1604CD-B6AD-4331-A4F7-5733D3EAE9CC}" type="presParOf" srcId="{6EEB0928-7D73-41F2-97EB-D11B7A3D5E5C}" destId="{E7B762A2-2074-4079-A9A6-7B14EB185993}" srcOrd="6" destOrd="0" presId="urn:microsoft.com/office/officeart/2008/layout/LinedList"/>
    <dgm:cxn modelId="{B17CE4EE-9088-443F-9E4A-0618BB1E4A19}" type="presParOf" srcId="{6EEB0928-7D73-41F2-97EB-D11B7A3D5E5C}" destId="{01DB91A5-B947-41AD-BE25-2C02688E1285}" srcOrd="7" destOrd="0" presId="urn:microsoft.com/office/officeart/2008/layout/LinedList"/>
    <dgm:cxn modelId="{52FFD792-DCC0-4470-9590-48B51DFB3C06}" type="presParOf" srcId="{01DB91A5-B947-41AD-BE25-2C02688E1285}" destId="{76BE1405-9C51-444C-944C-12FE1F047595}" srcOrd="0" destOrd="0" presId="urn:microsoft.com/office/officeart/2008/layout/LinedList"/>
    <dgm:cxn modelId="{5A2DD97E-E4C1-4747-A409-0C380DE0FD3A}" type="presParOf" srcId="{01DB91A5-B947-41AD-BE25-2C02688E1285}" destId="{5848E111-8968-41E6-92BA-609D0167D6F5}" srcOrd="1" destOrd="0" presId="urn:microsoft.com/office/officeart/2008/layout/LinedList"/>
    <dgm:cxn modelId="{00398C24-737E-A047-97FE-74E9B61626C0}" type="presParOf" srcId="{6EEB0928-7D73-41F2-97EB-D11B7A3D5E5C}" destId="{BD97DEB6-BDA3-7A40-A536-61EA5DFDDC09}" srcOrd="8" destOrd="0" presId="urn:microsoft.com/office/officeart/2008/layout/LinedList"/>
    <dgm:cxn modelId="{674351C1-94C0-F44E-8DA8-81F2611A773E}" type="presParOf" srcId="{6EEB0928-7D73-41F2-97EB-D11B7A3D5E5C}" destId="{684B8C70-E9DC-CE44-BCD4-40D877378996}" srcOrd="9" destOrd="0" presId="urn:microsoft.com/office/officeart/2008/layout/LinedList"/>
    <dgm:cxn modelId="{EE50AA8D-D0DE-D549-B4EE-6AFBCC562AB5}" type="presParOf" srcId="{684B8C70-E9DC-CE44-BCD4-40D877378996}" destId="{16F2D54F-CA75-EA4A-97A2-DE3A341BCC68}" srcOrd="0" destOrd="0" presId="urn:microsoft.com/office/officeart/2008/layout/LinedList"/>
    <dgm:cxn modelId="{9B3059AA-A712-2847-8E6A-6029F12AB73A}" type="presParOf" srcId="{684B8C70-E9DC-CE44-BCD4-40D877378996}" destId="{4EDEDD1C-D829-A84D-B1FC-21F69A7DB615}" srcOrd="1" destOrd="0" presId="urn:microsoft.com/office/officeart/2008/layout/LinedList"/>
    <dgm:cxn modelId="{721A64F7-B8A3-CE4D-9C28-006F29170A27}" type="presParOf" srcId="{6EEB0928-7D73-41F2-97EB-D11B7A3D5E5C}" destId="{87070489-7762-A443-ADC0-32961B0AECE6}" srcOrd="10" destOrd="0" presId="urn:microsoft.com/office/officeart/2008/layout/LinedList"/>
    <dgm:cxn modelId="{614029C7-7341-EC4D-9932-59112693AE17}" type="presParOf" srcId="{6EEB0928-7D73-41F2-97EB-D11B7A3D5E5C}" destId="{9648D7B5-DA88-9047-A340-376D282ECFFA}" srcOrd="11" destOrd="0" presId="urn:microsoft.com/office/officeart/2008/layout/LinedList"/>
    <dgm:cxn modelId="{A44FCD14-D935-8645-B62F-A2A436D97123}" type="presParOf" srcId="{9648D7B5-DA88-9047-A340-376D282ECFFA}" destId="{AA1C415D-BD13-C84F-B850-BA58FDF1E32D}" srcOrd="0" destOrd="0" presId="urn:microsoft.com/office/officeart/2008/layout/LinedList"/>
    <dgm:cxn modelId="{A2383CBF-38B0-594A-96C3-8E92C6053DC1}" type="presParOf" srcId="{9648D7B5-DA88-9047-A340-376D282ECFFA}" destId="{B07A71E2-734D-6B4C-8A0B-295CFE5509A3}" srcOrd="1" destOrd="0" presId="urn:microsoft.com/office/officeart/2008/layout/LinedList"/>
    <dgm:cxn modelId="{7F9FB181-78E7-274C-A74A-D8154587F523}" type="presParOf" srcId="{6EEB0928-7D73-41F2-97EB-D11B7A3D5E5C}" destId="{B8F704E3-C13A-3943-9D30-E3A26D983884}" srcOrd="12" destOrd="0" presId="urn:microsoft.com/office/officeart/2008/layout/LinedList"/>
    <dgm:cxn modelId="{F66AAC97-511E-4E4A-82BF-A529318E79B1}" type="presParOf" srcId="{6EEB0928-7D73-41F2-97EB-D11B7A3D5E5C}" destId="{E1C2099C-1869-C245-91BF-D8FEA3D44CE9}" srcOrd="13" destOrd="0" presId="urn:microsoft.com/office/officeart/2008/layout/LinedList"/>
    <dgm:cxn modelId="{EF20C3C9-7571-C948-8491-DEF98763A800}" type="presParOf" srcId="{E1C2099C-1869-C245-91BF-D8FEA3D44CE9}" destId="{881565D8-6F3B-404A-AC41-98B6DBB0BE2D}" srcOrd="0" destOrd="0" presId="urn:microsoft.com/office/officeart/2008/layout/LinedList"/>
    <dgm:cxn modelId="{F7BCA4C0-DD97-D347-89AA-8F180481702D}" type="presParOf" srcId="{E1C2099C-1869-C245-91BF-D8FEA3D44CE9}" destId="{9EE71628-A465-1B44-847E-5B6583A1996E}" srcOrd="1" destOrd="0" presId="urn:microsoft.com/office/officeart/2008/layout/LinedList"/>
    <dgm:cxn modelId="{0EF6F313-47DA-2B45-BA11-A4F6B79ACEFB}" type="presParOf" srcId="{6EEB0928-7D73-41F2-97EB-D11B7A3D5E5C}" destId="{E58755EF-0BD3-ED4F-B064-4FAFA449AF76}" srcOrd="14" destOrd="0" presId="urn:microsoft.com/office/officeart/2008/layout/LinedList"/>
    <dgm:cxn modelId="{DE340B41-5325-4C45-A196-CE485F9CAE14}" type="presParOf" srcId="{6EEB0928-7D73-41F2-97EB-D11B7A3D5E5C}" destId="{A47D62D9-25BC-DA49-97FF-639FD48D6B02}" srcOrd="15" destOrd="0" presId="urn:microsoft.com/office/officeart/2008/layout/LinedList"/>
    <dgm:cxn modelId="{FC90C7C4-7B4D-CF4D-AFAA-00CA8733D41D}" type="presParOf" srcId="{A47D62D9-25BC-DA49-97FF-639FD48D6B02}" destId="{A2A14215-79F9-2048-8D79-8C815CD0C7F8}" srcOrd="0" destOrd="0" presId="urn:microsoft.com/office/officeart/2008/layout/LinedList"/>
    <dgm:cxn modelId="{672550AD-864B-BF40-BA8F-F0D113283227}" type="presParOf" srcId="{A47D62D9-25BC-DA49-97FF-639FD48D6B02}" destId="{292A4706-F1CB-0A44-9952-E3F1A33270C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5E436-CD4C-4E13-B9CD-7B33242676FB}">
      <dsp:nvSpPr>
        <dsp:cNvPr id="0" name=""/>
        <dsp:cNvSpPr/>
      </dsp:nvSpPr>
      <dsp:spPr>
        <a:xfrm>
          <a:off x="3033" y="465445"/>
          <a:ext cx="2406420" cy="144385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Meet Our Team</a:t>
          </a:r>
          <a:endParaRPr lang="en-US" sz="3200" kern="1200"/>
        </a:p>
      </dsp:txBody>
      <dsp:txXfrm>
        <a:off x="3033" y="465445"/>
        <a:ext cx="2406420" cy="1443852"/>
      </dsp:txXfrm>
    </dsp:sp>
    <dsp:sp modelId="{9C039D3D-C344-48C2-8005-B8C5E4CFF406}">
      <dsp:nvSpPr>
        <dsp:cNvPr id="0" name=""/>
        <dsp:cNvSpPr/>
      </dsp:nvSpPr>
      <dsp:spPr>
        <a:xfrm>
          <a:off x="2650095" y="465445"/>
          <a:ext cx="2406420" cy="144385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Executive Summary</a:t>
          </a:r>
          <a:endParaRPr lang="en-US" sz="3200" kern="1200"/>
        </a:p>
      </dsp:txBody>
      <dsp:txXfrm>
        <a:off x="2650095" y="465445"/>
        <a:ext cx="2406420" cy="1443852"/>
      </dsp:txXfrm>
    </dsp:sp>
    <dsp:sp modelId="{955BF15C-1194-4C6B-8FD9-065161FBF962}">
      <dsp:nvSpPr>
        <dsp:cNvPr id="0" name=""/>
        <dsp:cNvSpPr/>
      </dsp:nvSpPr>
      <dsp:spPr>
        <a:xfrm>
          <a:off x="5297158" y="465445"/>
          <a:ext cx="2406420" cy="14438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Objectives</a:t>
          </a:r>
        </a:p>
      </dsp:txBody>
      <dsp:txXfrm>
        <a:off x="5297158" y="465445"/>
        <a:ext cx="2406420" cy="1443852"/>
      </dsp:txXfrm>
    </dsp:sp>
    <dsp:sp modelId="{231D370A-DC46-48AA-BFB9-ED6FF033DBC4}">
      <dsp:nvSpPr>
        <dsp:cNvPr id="0" name=""/>
        <dsp:cNvSpPr/>
      </dsp:nvSpPr>
      <dsp:spPr>
        <a:xfrm>
          <a:off x="7944221" y="465445"/>
          <a:ext cx="2406420" cy="144385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Background</a:t>
          </a:r>
          <a:endParaRPr lang="en-US" sz="3200" kern="1200"/>
        </a:p>
      </dsp:txBody>
      <dsp:txXfrm>
        <a:off x="7944221" y="465445"/>
        <a:ext cx="2406420" cy="1443852"/>
      </dsp:txXfrm>
    </dsp:sp>
    <dsp:sp modelId="{EF396CAB-B4DA-415E-AA61-D553E7544376}">
      <dsp:nvSpPr>
        <dsp:cNvPr id="0" name=""/>
        <dsp:cNvSpPr/>
      </dsp:nvSpPr>
      <dsp:spPr>
        <a:xfrm>
          <a:off x="3033" y="2149939"/>
          <a:ext cx="2406420" cy="144385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Methods &amp; Results</a:t>
          </a:r>
          <a:endParaRPr lang="en-US" sz="3200" kern="1200"/>
        </a:p>
      </dsp:txBody>
      <dsp:txXfrm>
        <a:off x="3033" y="2149939"/>
        <a:ext cx="2406420" cy="1443852"/>
      </dsp:txXfrm>
    </dsp:sp>
    <dsp:sp modelId="{84103C52-A820-46E3-B63A-376300FF1F76}">
      <dsp:nvSpPr>
        <dsp:cNvPr id="0" name=""/>
        <dsp:cNvSpPr/>
      </dsp:nvSpPr>
      <dsp:spPr>
        <a:xfrm>
          <a:off x="2650095" y="2149939"/>
          <a:ext cx="2406420" cy="1443852"/>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Summary</a:t>
          </a:r>
          <a:endParaRPr lang="en-US" sz="3200" kern="1200"/>
        </a:p>
      </dsp:txBody>
      <dsp:txXfrm>
        <a:off x="2650095" y="2149939"/>
        <a:ext cx="2406420" cy="1443852"/>
      </dsp:txXfrm>
    </dsp:sp>
    <dsp:sp modelId="{4BC3EA8C-9777-415C-BE36-C860CF1EB71B}">
      <dsp:nvSpPr>
        <dsp:cNvPr id="0" name=""/>
        <dsp:cNvSpPr/>
      </dsp:nvSpPr>
      <dsp:spPr>
        <a:xfrm>
          <a:off x="5297158" y="2149939"/>
          <a:ext cx="2406420" cy="144385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Conclusions</a:t>
          </a:r>
          <a:endParaRPr lang="en-US" sz="3200" kern="1200"/>
        </a:p>
      </dsp:txBody>
      <dsp:txXfrm>
        <a:off x="5297158" y="2149939"/>
        <a:ext cx="2406420" cy="1443852"/>
      </dsp:txXfrm>
    </dsp:sp>
    <dsp:sp modelId="{7CC8DC99-90A3-42E2-8818-0F66A274D4E7}">
      <dsp:nvSpPr>
        <dsp:cNvPr id="0" name=""/>
        <dsp:cNvSpPr/>
      </dsp:nvSpPr>
      <dsp:spPr>
        <a:xfrm>
          <a:off x="7944221" y="2149939"/>
          <a:ext cx="2406420" cy="14438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Questions</a:t>
          </a:r>
          <a:endParaRPr lang="en-US" sz="3200" kern="1200"/>
        </a:p>
      </dsp:txBody>
      <dsp:txXfrm>
        <a:off x="7944221" y="2149939"/>
        <a:ext cx="2406420" cy="1443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690B1-C648-4DE5-AE84-954CC021D801}">
      <dsp:nvSpPr>
        <dsp:cNvPr id="0" name=""/>
        <dsp:cNvSpPr/>
      </dsp:nvSpPr>
      <dsp:spPr>
        <a:xfrm>
          <a:off x="0" y="1791"/>
          <a:ext cx="506571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3270DF-4C5C-42C2-85AD-5B2EDC9BEDA9}">
      <dsp:nvSpPr>
        <dsp:cNvPr id="0" name=""/>
        <dsp:cNvSpPr/>
      </dsp:nvSpPr>
      <dsp:spPr>
        <a:xfrm>
          <a:off x="0" y="1791"/>
          <a:ext cx="5065712" cy="139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What effect has the Covid pandemic had on gun-violence in the US?</a:t>
          </a:r>
        </a:p>
      </dsp:txBody>
      <dsp:txXfrm>
        <a:off x="0" y="1791"/>
        <a:ext cx="5065712" cy="1397344"/>
      </dsp:txXfrm>
    </dsp:sp>
    <dsp:sp modelId="{B38448CB-C107-AA4F-B2D6-82C9B307F85D}">
      <dsp:nvSpPr>
        <dsp:cNvPr id="0" name=""/>
        <dsp:cNvSpPr/>
      </dsp:nvSpPr>
      <dsp:spPr>
        <a:xfrm>
          <a:off x="0" y="1399136"/>
          <a:ext cx="506571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622982-793F-6947-8BF8-A05CCE0E805C}">
      <dsp:nvSpPr>
        <dsp:cNvPr id="0" name=""/>
        <dsp:cNvSpPr/>
      </dsp:nvSpPr>
      <dsp:spPr>
        <a:xfrm>
          <a:off x="0" y="1399136"/>
          <a:ext cx="5065712" cy="126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rgbClr val="D4D4D4"/>
              </a:solidFill>
              <a:effectLst/>
              <a:latin typeface="Consolas" panose="020B0609020204030204" pitchFamily="49" charset="0"/>
            </a:rPr>
            <a:t>Do the number of incidents change before lockdown orders versus after lockdown orders?</a:t>
          </a:r>
          <a:endParaRPr lang="en-US" sz="1800" kern="1200" dirty="0"/>
        </a:p>
      </dsp:txBody>
      <dsp:txXfrm>
        <a:off x="0" y="1399136"/>
        <a:ext cx="5065712" cy="1260963"/>
      </dsp:txXfrm>
    </dsp:sp>
    <dsp:sp modelId="{71F4F1A1-C1AC-7C40-B021-18F06EFC9747}">
      <dsp:nvSpPr>
        <dsp:cNvPr id="0" name=""/>
        <dsp:cNvSpPr/>
      </dsp:nvSpPr>
      <dsp:spPr>
        <a:xfrm>
          <a:off x="0" y="2660100"/>
          <a:ext cx="506571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38829C-9658-DA4E-A169-396F5CD02825}">
      <dsp:nvSpPr>
        <dsp:cNvPr id="0" name=""/>
        <dsp:cNvSpPr/>
      </dsp:nvSpPr>
      <dsp:spPr>
        <a:xfrm>
          <a:off x="0" y="2660100"/>
          <a:ext cx="5065712" cy="139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solidFill>
                <a:srgbClr val="D4D4D4"/>
              </a:solidFill>
              <a:effectLst/>
              <a:latin typeface="Consolas" panose="020B0609020204030204" pitchFamily="49" charset="0"/>
            </a:rPr>
            <a:t>What, if any, regional differences might there be with gun violence incidents pre and post lockdown mandates?</a:t>
          </a:r>
          <a:endParaRPr lang="en-US" sz="1800" kern="1200" dirty="0"/>
        </a:p>
      </dsp:txBody>
      <dsp:txXfrm>
        <a:off x="0" y="2660100"/>
        <a:ext cx="5065712" cy="1397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251B-D17B-44AE-BE21-83E84C87D040}">
      <dsp:nvSpPr>
        <dsp:cNvPr id="0" name=""/>
        <dsp:cNvSpPr/>
      </dsp:nvSpPr>
      <dsp:spPr>
        <a:xfrm>
          <a:off x="0" y="3055602"/>
          <a:ext cx="5065712" cy="1002916"/>
        </a:xfrm>
        <a:prstGeom prst="rect">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3 Compare among Regions</a:t>
          </a:r>
        </a:p>
      </dsp:txBody>
      <dsp:txXfrm>
        <a:off x="0" y="3055602"/>
        <a:ext cx="5065712" cy="1002916"/>
      </dsp:txXfrm>
    </dsp:sp>
    <dsp:sp modelId="{D5473CBC-EEC3-408A-B4A6-07882F253A8B}">
      <dsp:nvSpPr>
        <dsp:cNvPr id="0" name=""/>
        <dsp:cNvSpPr/>
      </dsp:nvSpPr>
      <dsp:spPr>
        <a:xfrm rot="10800000">
          <a:off x="0" y="1528160"/>
          <a:ext cx="5065712" cy="1542486"/>
        </a:xfrm>
        <a:prstGeom prst="upArrowCallout">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2 Run Chi Square for a subset of the data</a:t>
          </a:r>
        </a:p>
      </dsp:txBody>
      <dsp:txXfrm rot="10800000">
        <a:off x="0" y="1528160"/>
        <a:ext cx="5065712" cy="1002261"/>
      </dsp:txXfrm>
    </dsp:sp>
    <dsp:sp modelId="{32FA43B7-34B4-4881-9A79-E3EDEC9D4CBF}">
      <dsp:nvSpPr>
        <dsp:cNvPr id="0" name=""/>
        <dsp:cNvSpPr/>
      </dsp:nvSpPr>
      <dsp:spPr>
        <a:xfrm rot="10800000">
          <a:off x="0" y="717"/>
          <a:ext cx="5065712" cy="1542486"/>
        </a:xfrm>
        <a:prstGeom prst="upArrowCallout">
          <a:avLst/>
        </a:prstGeom>
        <a:gradFill rotWithShape="0">
          <a:gsLst>
            <a:gs pos="0">
              <a:schemeClr val="lt1">
                <a:hueOff val="0"/>
                <a:satOff val="0"/>
                <a:lumOff val="0"/>
                <a:alphaOff val="0"/>
                <a:tint val="96000"/>
                <a:lumMod val="104000"/>
              </a:schemeClr>
            </a:gs>
            <a:gs pos="100000">
              <a:schemeClr val="l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Step 1 Run Chi Square for all data</a:t>
          </a:r>
        </a:p>
      </dsp:txBody>
      <dsp:txXfrm rot="10800000">
        <a:off x="0" y="717"/>
        <a:ext cx="5065712" cy="1002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226F7-EA8C-4D05-9C53-A6D62EAA9423}">
      <dsp:nvSpPr>
        <dsp:cNvPr id="0" name=""/>
        <dsp:cNvSpPr/>
      </dsp:nvSpPr>
      <dsp:spPr>
        <a:xfrm>
          <a:off x="0" y="0"/>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DA07E4-9EFE-436D-BD0E-FF9DED28CFE5}">
      <dsp:nvSpPr>
        <dsp:cNvPr id="0" name=""/>
        <dsp:cNvSpPr/>
      </dsp:nvSpPr>
      <dsp:spPr>
        <a:xfrm>
          <a:off x="0" y="0"/>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In areas where gun-violence has gun up, has there been any change in the rate of mental illness cases? </a:t>
          </a:r>
        </a:p>
      </dsp:txBody>
      <dsp:txXfrm>
        <a:off x="0" y="0"/>
        <a:ext cx="10048357" cy="533399"/>
      </dsp:txXfrm>
    </dsp:sp>
    <dsp:sp modelId="{2947C163-3753-4BDB-80E4-6FD948339D2F}">
      <dsp:nvSpPr>
        <dsp:cNvPr id="0" name=""/>
        <dsp:cNvSpPr/>
      </dsp:nvSpPr>
      <dsp:spPr>
        <a:xfrm>
          <a:off x="0" y="533399"/>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790415-4954-4176-BC91-E3997DB86AB7}">
      <dsp:nvSpPr>
        <dsp:cNvPr id="0" name=""/>
        <dsp:cNvSpPr/>
      </dsp:nvSpPr>
      <dsp:spPr>
        <a:xfrm>
          <a:off x="0" y="5333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In areas where gun-violence has stayed the same or gone down, has there been any change in the rate of mental illness cases? </a:t>
          </a:r>
        </a:p>
      </dsp:txBody>
      <dsp:txXfrm>
        <a:off x="0" y="533399"/>
        <a:ext cx="10048357" cy="533399"/>
      </dsp:txXfrm>
    </dsp:sp>
    <dsp:sp modelId="{1950FD6C-96D9-49D0-B984-4BF07BB668AC}">
      <dsp:nvSpPr>
        <dsp:cNvPr id="0" name=""/>
        <dsp:cNvSpPr/>
      </dsp:nvSpPr>
      <dsp:spPr>
        <a:xfrm>
          <a:off x="0" y="1066799"/>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5AF268-F17E-466B-921B-A3644E430CE1}">
      <dsp:nvSpPr>
        <dsp:cNvPr id="0" name=""/>
        <dsp:cNvSpPr/>
      </dsp:nvSpPr>
      <dsp:spPr>
        <a:xfrm>
          <a:off x="0" y="10667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In areas where gun-violence has gun up, have there been any changes in policing laws or policies?</a:t>
          </a:r>
        </a:p>
      </dsp:txBody>
      <dsp:txXfrm>
        <a:off x="0" y="1066799"/>
        <a:ext cx="10048357" cy="533399"/>
      </dsp:txXfrm>
    </dsp:sp>
    <dsp:sp modelId="{E7B762A2-2074-4079-A9A6-7B14EB185993}">
      <dsp:nvSpPr>
        <dsp:cNvPr id="0" name=""/>
        <dsp:cNvSpPr/>
      </dsp:nvSpPr>
      <dsp:spPr>
        <a:xfrm>
          <a:off x="0" y="1600199"/>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E1405-9C51-444C-944C-12FE1F047595}">
      <dsp:nvSpPr>
        <dsp:cNvPr id="0" name=""/>
        <dsp:cNvSpPr/>
      </dsp:nvSpPr>
      <dsp:spPr>
        <a:xfrm>
          <a:off x="0" y="16001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In areas where gun-violence has stayed the same or gone down, have there been any changes in policing laws or policies?</a:t>
          </a:r>
        </a:p>
      </dsp:txBody>
      <dsp:txXfrm>
        <a:off x="0" y="1600199"/>
        <a:ext cx="10048357" cy="533399"/>
      </dsp:txXfrm>
    </dsp:sp>
    <dsp:sp modelId="{BD97DEB6-BDA3-7A40-A536-61EA5DFDDC09}">
      <dsp:nvSpPr>
        <dsp:cNvPr id="0" name=""/>
        <dsp:cNvSpPr/>
      </dsp:nvSpPr>
      <dsp:spPr>
        <a:xfrm>
          <a:off x="0" y="2133599"/>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2D54F-CA75-EA4A-97A2-DE3A341BCC68}">
      <dsp:nvSpPr>
        <dsp:cNvPr id="0" name=""/>
        <dsp:cNvSpPr/>
      </dsp:nvSpPr>
      <dsp:spPr>
        <a:xfrm>
          <a:off x="0" y="21335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How can we incorporate population differences to see if gun violence and mass shootings occur more frequently in certain States/Regions?</a:t>
          </a:r>
        </a:p>
      </dsp:txBody>
      <dsp:txXfrm>
        <a:off x="0" y="2133599"/>
        <a:ext cx="10048357" cy="533399"/>
      </dsp:txXfrm>
    </dsp:sp>
    <dsp:sp modelId="{87070489-7762-A443-ADC0-32961B0AECE6}">
      <dsp:nvSpPr>
        <dsp:cNvPr id="0" name=""/>
        <dsp:cNvSpPr/>
      </dsp:nvSpPr>
      <dsp:spPr>
        <a:xfrm>
          <a:off x="0" y="2667000"/>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C415D-BD13-C84F-B850-BA58FDF1E32D}">
      <dsp:nvSpPr>
        <dsp:cNvPr id="0" name=""/>
        <dsp:cNvSpPr/>
      </dsp:nvSpPr>
      <dsp:spPr>
        <a:xfrm>
          <a:off x="0" y="2667000"/>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What could be causing the phenomena in mass shootings in the United States and how does it compare to other countries?</a:t>
          </a:r>
        </a:p>
      </dsp:txBody>
      <dsp:txXfrm>
        <a:off x="0" y="2667000"/>
        <a:ext cx="10048357" cy="533399"/>
      </dsp:txXfrm>
    </dsp:sp>
    <dsp:sp modelId="{B8F704E3-C13A-3943-9D30-E3A26D983884}">
      <dsp:nvSpPr>
        <dsp:cNvPr id="0" name=""/>
        <dsp:cNvSpPr/>
      </dsp:nvSpPr>
      <dsp:spPr>
        <a:xfrm>
          <a:off x="0" y="3200399"/>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1565D8-6F3B-404A-AC41-98B6DBB0BE2D}">
      <dsp:nvSpPr>
        <dsp:cNvPr id="0" name=""/>
        <dsp:cNvSpPr/>
      </dsp:nvSpPr>
      <dsp:spPr>
        <a:xfrm>
          <a:off x="0" y="32003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What other ripple effects could the Covid-19 pandemic have on gun violence?</a:t>
          </a:r>
        </a:p>
      </dsp:txBody>
      <dsp:txXfrm>
        <a:off x="0" y="3200399"/>
        <a:ext cx="10048357" cy="533399"/>
      </dsp:txXfrm>
    </dsp:sp>
    <dsp:sp modelId="{E58755EF-0BD3-ED4F-B064-4FAFA449AF76}">
      <dsp:nvSpPr>
        <dsp:cNvPr id="0" name=""/>
        <dsp:cNvSpPr/>
      </dsp:nvSpPr>
      <dsp:spPr>
        <a:xfrm>
          <a:off x="0" y="3733800"/>
          <a:ext cx="10048357"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A14215-79F9-2048-8D79-8C815CD0C7F8}">
      <dsp:nvSpPr>
        <dsp:cNvPr id="0" name=""/>
        <dsp:cNvSpPr/>
      </dsp:nvSpPr>
      <dsp:spPr>
        <a:xfrm>
          <a:off x="0" y="3733799"/>
          <a:ext cx="10048357" cy="533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What can be analyzed, if any, as effective ways to reduce gun violence?</a:t>
          </a:r>
        </a:p>
      </dsp:txBody>
      <dsp:txXfrm>
        <a:off x="0" y="3733799"/>
        <a:ext cx="10048357" cy="5333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7/8/2022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7/8/2022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134570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320910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328449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US" b="0" dirty="0">
                <a:effectLst/>
              </a:rPr>
              <a:t>e used a </a:t>
            </a:r>
            <a:r>
              <a:rPr lang="en-US" b="0" dirty="0" err="1">
                <a:effectLst/>
              </a:rPr>
              <a:t>McNemar</a:t>
            </a:r>
            <a:r>
              <a:rPr lang="en-US" b="0" dirty="0">
                <a:effectLst/>
              </a:rPr>
              <a:t> Chi-Square Test with IV being the two timepoints of pre-COVID19 Lockdown and post. Specifically, we use the date of each state for when the Stay at Home orders came into effect as the day that separates pre-pandemic days and "post", while technically still in the pandemic. As for the dependent variable, it is the two levels of the incidents being a mass shooting or not. </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353174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rgbClr val="569CD6"/>
                </a:solidFill>
                <a:effectLst/>
                <a:latin typeface="Consolas" panose="020B0609020204030204" pitchFamily="49" charset="0"/>
              </a:rPr>
              <a:t>### Check Assumption of Expected Frequencies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All expected values are greater than 5. </a:t>
            </a:r>
          </a:p>
          <a:p>
            <a:pPr marL="0" indent="0">
              <a:buNone/>
            </a:pPr>
            <a:r>
              <a:rPr lang="en-US" b="1" dirty="0">
                <a:solidFill>
                  <a:srgbClr val="569CD6"/>
                </a:solidFill>
                <a:effectLst/>
                <a:latin typeface="Consolas" panose="020B0609020204030204" pitchFamily="49" charset="0"/>
              </a:rPr>
              <a:t>### Interpret Results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 results are shown at the bottom of the output, under the heading Pearson's Chi-squared test. Since the p value is less than .05, this analysis is significant, meaning that the changes brought about the pandemic's lockdown mandates have in fact made a difference in the number of gun violence incidents. NOTE: DATA PRE PANDEMIC DATES BACK TO 2014 WHEREAS THE POST DATES ONLY GO UP TO MAY 2021. THIS MAY HAVE AN EFFECT IN THE OUTCOME.</a:t>
            </a:r>
          </a:p>
          <a:p>
            <a:pPr marL="0" indent="0">
              <a:buNone/>
            </a:pPr>
            <a:r>
              <a:rPr lang="en-US" b="1" dirty="0">
                <a:solidFill>
                  <a:srgbClr val="569CD6"/>
                </a:solidFill>
                <a:effectLst/>
                <a:latin typeface="Consolas" panose="020B0609020204030204" pitchFamily="49" charset="0"/>
              </a:rPr>
              <a:t>### Post Hoc</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We see that the standardized residual for post-pandemic incidents that are marked as a mass shooting (-2.623) is significantly different, specifically less (since it's negative), than what is expected.</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417471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rgbClr val="569CD6"/>
                </a:solidFill>
                <a:effectLst/>
                <a:latin typeface="Consolas" panose="020B0609020204030204" pitchFamily="49" charset="0"/>
              </a:rPr>
              <a:t>### Check Assumption of Expected Frequencies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Once again, all expected values are greater than 5. </a:t>
            </a:r>
          </a:p>
          <a:p>
            <a:pPr marL="0" indent="0">
              <a:buNone/>
            </a:pPr>
            <a:r>
              <a:rPr lang="en-US" b="1" dirty="0">
                <a:solidFill>
                  <a:srgbClr val="569CD6"/>
                </a:solidFill>
                <a:effectLst/>
                <a:latin typeface="Consolas" panose="020B0609020204030204" pitchFamily="49" charset="0"/>
              </a:rPr>
              <a:t>### Interpret Results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 results are shown at the bottom of the output, under the heading Pearson's Chi-squared test. Since the p value is less than .05, this analysis is significant, meaning that the changes brought about the pandemic's lockdown mandates do make a difference in the number of gun violence incidents. We see that the number of total incidents is higher for post versus pre. However, the number of mass shootings is slightly lower for post than pre. </a:t>
            </a:r>
          </a:p>
          <a:p>
            <a:pPr marL="0" indent="0">
              <a:buNone/>
            </a:pPr>
            <a:r>
              <a:rPr lang="en-US" b="1" dirty="0">
                <a:solidFill>
                  <a:srgbClr val="569CD6"/>
                </a:solidFill>
                <a:effectLst/>
                <a:latin typeface="Consolas" panose="020B0609020204030204" pitchFamily="49" charset="0"/>
              </a:rPr>
              <a:t>### Post Hoc</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We see that the standardized residual for post-pandemic incidents that are marked as a mass shooting (-1.628) is significantly different, specifically less (since it's negative), than what is expected.</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Once again, it is important to note that the lockdown dates differ from State to State and that a few States did not implement any lockdown or Stay-At-Home mandates. </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17</a:t>
            </a:fld>
            <a:endParaRPr lang="en-US"/>
          </a:p>
        </p:txBody>
      </p:sp>
    </p:spTree>
    <p:extLst>
      <p:ext uri="{BB962C8B-B14F-4D97-AF65-F5344CB8AC3E}">
        <p14:creationId xmlns:p14="http://schemas.microsoft.com/office/powerpoint/2010/main" val="624236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rgbClr val="569CD6"/>
                </a:solidFill>
                <a:effectLst/>
                <a:latin typeface="Consolas" panose="020B0609020204030204" pitchFamily="49" charset="0"/>
              </a:rPr>
              <a:t>### Interpret the results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With p-value less than 0.05, there is significant difference among the regions, pre pandemic and throughout the pandemic. Note that again, there are more gun violence incidents post lockdown mandates versus pre lockdown mandates. Also note that nearly 45% of mass shooting incidents are from the SOUTH region. This may be worth looking into more. </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19</a:t>
            </a:fld>
            <a:endParaRPr lang="en-US"/>
          </a:p>
        </p:txBody>
      </p:sp>
    </p:spTree>
    <p:extLst>
      <p:ext uri="{BB962C8B-B14F-4D97-AF65-F5344CB8AC3E}">
        <p14:creationId xmlns:p14="http://schemas.microsoft.com/office/powerpoint/2010/main" val="1199828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22</a:t>
            </a:fld>
            <a:endParaRPr lang="en-US"/>
          </a:p>
        </p:txBody>
      </p:sp>
    </p:spTree>
    <p:extLst>
      <p:ext uri="{BB962C8B-B14F-4D97-AF65-F5344CB8AC3E}">
        <p14:creationId xmlns:p14="http://schemas.microsoft.com/office/powerpoint/2010/main" val="290895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4903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40280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4024148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8982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3829055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FE2824-C2A0-4931-BB32-60B24BDBB3CC}" type="datetimeFigureOut">
              <a:rPr lang="en-US" smtClean="0"/>
              <a:pPr/>
              <a:t>7/8/2022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2363529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FE2824-C2A0-4931-BB32-60B24BDBB3CC}" type="datetimeFigureOut">
              <a:rPr lang="en-US" smtClean="0"/>
              <a:pPr/>
              <a:t>7/8/2022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pPr/>
              <a:t>‹#›</a:t>
            </a:fld>
            <a:endParaRPr lang="en-US"/>
          </a:p>
        </p:txBody>
      </p:sp>
    </p:spTree>
    <p:extLst>
      <p:ext uri="{BB962C8B-B14F-4D97-AF65-F5344CB8AC3E}">
        <p14:creationId xmlns:p14="http://schemas.microsoft.com/office/powerpoint/2010/main" val="328496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E2824-C2A0-4931-BB32-60B24BDBB3CC}" type="datetimeFigureOut">
              <a:rPr lang="en-US" smtClean="0"/>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408949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E2824-C2A0-4931-BB32-60B24BDBB3CC}" type="datetimeFigureOut">
              <a:rPr lang="en-US" smtClean="0"/>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86580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E2824-C2A0-4931-BB32-60B24BDBB3CC}" type="datetimeFigureOut">
              <a:rPr lang="en-US" smtClean="0"/>
              <a:t>7/8/2022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45965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1549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FE2824-C2A0-4931-BB32-60B24BDBB3CC}" type="datetimeFigureOut">
              <a:rPr lang="en-US" smtClean="0"/>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234950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FE2824-C2A0-4931-BB32-60B24BDBB3CC}" type="datetimeFigureOut">
              <a:rPr lang="en-US" smtClean="0"/>
              <a:t>7/8/2022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2571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E2824-C2A0-4931-BB32-60B24BDBB3CC}" type="datetimeFigureOut">
              <a:rPr lang="en-US" smtClean="0"/>
              <a:t>7/8/2022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40015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E2824-C2A0-4931-BB32-60B24BDBB3CC}" type="datetimeFigureOut">
              <a:rPr lang="en-US" smtClean="0"/>
              <a:t>7/8/2022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222007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207437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FE2824-C2A0-4931-BB32-60B24BDBB3CC}" type="datetimeFigureOut">
              <a:rPr lang="en-US" smtClean="0"/>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238190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0FE2824-C2A0-4931-BB32-60B24BDBB3CC}" type="datetimeFigureOut">
              <a:rPr lang="en-US" smtClean="0"/>
              <a:pPr/>
              <a:t>7/8/2022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13333A4-2EF1-4B79-B68C-AB20E66B4822}" type="slidenum">
              <a:rPr lang="en-US" smtClean="0"/>
              <a:pPr/>
              <a:t>‹#›</a:t>
            </a:fld>
            <a:endParaRPr lang="en-US"/>
          </a:p>
        </p:txBody>
      </p:sp>
      <p:sp>
        <p:nvSpPr>
          <p:cNvPr id="7" name="Rectangle 6">
            <a:extLst>
              <a:ext uri="{FF2B5EF4-FFF2-40B4-BE49-F238E27FC236}">
                <a16:creationId xmlns:a16="http://schemas.microsoft.com/office/drawing/2014/main" id="{249B1528-94EB-D4A7-CA32-084FB653E6F4}"/>
              </a:ext>
            </a:extLst>
          </p:cNvPr>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5773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39236" y="1097280"/>
            <a:ext cx="6043875" cy="4626864"/>
          </a:xfrm>
        </p:spPr>
        <p:txBody>
          <a:bodyPr anchor="ctr">
            <a:normAutofit/>
          </a:bodyPr>
          <a:lstStyle/>
          <a:p>
            <a:pPr algn="l"/>
            <a:r>
              <a:rPr lang="en-US" dirty="0"/>
              <a:t>Gun Violence &amp; Covid 19</a:t>
            </a:r>
            <a:endParaRPr lang="en-US"/>
          </a:p>
        </p:txBody>
      </p:sp>
      <p:sp>
        <p:nvSpPr>
          <p:cNvPr id="3" name="Subtitle 2"/>
          <p:cNvSpPr>
            <a:spLocks noGrp="1"/>
          </p:cNvSpPr>
          <p:nvPr>
            <p:ph type="subTitle" idx="1"/>
          </p:nvPr>
        </p:nvSpPr>
        <p:spPr>
          <a:xfrm>
            <a:off x="913795" y="1097280"/>
            <a:ext cx="3256177" cy="4626863"/>
          </a:xfrm>
        </p:spPr>
        <p:txBody>
          <a:bodyPr anchor="ctr">
            <a:normAutofit/>
          </a:bodyPr>
          <a:lstStyle/>
          <a:p>
            <a:pPr algn="r"/>
            <a:r>
              <a:rPr lang="en-US" dirty="0"/>
              <a:t>Pre and post stay-at-home orders</a:t>
            </a:r>
            <a:endParaRPr lang="en-US"/>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61452-9CFB-202A-5E73-1440D34B565A}"/>
              </a:ext>
            </a:extLst>
          </p:cNvPr>
          <p:cNvPicPr>
            <a:picLocks noChangeAspect="1"/>
          </p:cNvPicPr>
          <p:nvPr/>
        </p:nvPicPr>
        <p:blipFill>
          <a:blip r:embed="rId3"/>
          <a:stretch>
            <a:fillRect/>
          </a:stretch>
        </p:blipFill>
        <p:spPr>
          <a:xfrm>
            <a:off x="762000" y="289152"/>
            <a:ext cx="5943600" cy="6279696"/>
          </a:xfrm>
          <a:prstGeom prst="rect">
            <a:avLst/>
          </a:prstGeom>
        </p:spPr>
      </p:pic>
      <p:pic>
        <p:nvPicPr>
          <p:cNvPr id="7" name="Picture 6">
            <a:extLst>
              <a:ext uri="{FF2B5EF4-FFF2-40B4-BE49-F238E27FC236}">
                <a16:creationId xmlns:a16="http://schemas.microsoft.com/office/drawing/2014/main" id="{029F4985-7D14-B4C5-3AD2-4EE3DD4FDEE7}"/>
              </a:ext>
            </a:extLst>
          </p:cNvPr>
          <p:cNvPicPr>
            <a:picLocks noChangeAspect="1"/>
          </p:cNvPicPr>
          <p:nvPr/>
        </p:nvPicPr>
        <p:blipFill>
          <a:blip r:embed="rId4"/>
          <a:stretch>
            <a:fillRect/>
          </a:stretch>
        </p:blipFill>
        <p:spPr>
          <a:xfrm>
            <a:off x="6934200" y="307295"/>
            <a:ext cx="1295400" cy="6166104"/>
          </a:xfrm>
          <a:prstGeom prst="rect">
            <a:avLst/>
          </a:prstGeom>
        </p:spPr>
      </p:pic>
      <p:sp>
        <p:nvSpPr>
          <p:cNvPr id="10" name="TextBox 9">
            <a:extLst>
              <a:ext uri="{FF2B5EF4-FFF2-40B4-BE49-F238E27FC236}">
                <a16:creationId xmlns:a16="http://schemas.microsoft.com/office/drawing/2014/main" id="{59C4AFFF-01C2-C2F4-0251-758EBA183C93}"/>
              </a:ext>
            </a:extLst>
          </p:cNvPr>
          <p:cNvSpPr txBox="1"/>
          <p:nvPr/>
        </p:nvSpPr>
        <p:spPr>
          <a:xfrm>
            <a:off x="8436429" y="457200"/>
            <a:ext cx="3145971" cy="1200329"/>
          </a:xfrm>
          <a:prstGeom prst="rect">
            <a:avLst/>
          </a:prstGeom>
          <a:noFill/>
        </p:spPr>
        <p:txBody>
          <a:bodyPr wrap="square" rtlCol="0">
            <a:spAutoFit/>
          </a:bodyPr>
          <a:lstStyle/>
          <a:p>
            <a:r>
              <a:rPr lang="en-US" dirty="0"/>
              <a:t>More populous states like California, Texas, Illinois, have highest numbers of gun violence incidents</a:t>
            </a:r>
          </a:p>
        </p:txBody>
      </p:sp>
    </p:spTree>
    <p:extLst>
      <p:ext uri="{BB962C8B-B14F-4D97-AF65-F5344CB8AC3E}">
        <p14:creationId xmlns:p14="http://schemas.microsoft.com/office/powerpoint/2010/main" val="40802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7865B6-D6AD-6022-BBEB-25F872BC6E4C}"/>
              </a:ext>
            </a:extLst>
          </p:cNvPr>
          <p:cNvSpPr txBox="1"/>
          <p:nvPr/>
        </p:nvSpPr>
        <p:spPr>
          <a:xfrm>
            <a:off x="5486400" y="-409903"/>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0548D6A7-151B-E5A8-EE51-EC8AC05556DE}"/>
              </a:ext>
            </a:extLst>
          </p:cNvPr>
          <p:cNvPicPr>
            <a:picLocks noChangeAspect="1"/>
          </p:cNvPicPr>
          <p:nvPr/>
        </p:nvPicPr>
        <p:blipFill>
          <a:blip r:embed="rId3"/>
          <a:stretch>
            <a:fillRect/>
          </a:stretch>
        </p:blipFill>
        <p:spPr>
          <a:xfrm>
            <a:off x="220743" y="419100"/>
            <a:ext cx="11750514" cy="6019800"/>
          </a:xfrm>
          <a:prstGeom prst="rect">
            <a:avLst/>
          </a:prstGeom>
        </p:spPr>
      </p:pic>
      <p:sp>
        <p:nvSpPr>
          <p:cNvPr id="5" name="TextBox 4">
            <a:extLst>
              <a:ext uri="{FF2B5EF4-FFF2-40B4-BE49-F238E27FC236}">
                <a16:creationId xmlns:a16="http://schemas.microsoft.com/office/drawing/2014/main" id="{DADDEEEB-D724-64FE-59A5-D888B091399D}"/>
              </a:ext>
            </a:extLst>
          </p:cNvPr>
          <p:cNvSpPr txBox="1"/>
          <p:nvPr/>
        </p:nvSpPr>
        <p:spPr>
          <a:xfrm>
            <a:off x="7772400" y="1951672"/>
            <a:ext cx="3200400" cy="1477328"/>
          </a:xfrm>
          <a:prstGeom prst="rect">
            <a:avLst/>
          </a:prstGeom>
          <a:noFill/>
        </p:spPr>
        <p:txBody>
          <a:bodyPr wrap="square" rtlCol="0">
            <a:spAutoFit/>
          </a:bodyPr>
          <a:lstStyle/>
          <a:p>
            <a:r>
              <a:rPr lang="en-US" dirty="0">
                <a:solidFill>
                  <a:schemeClr val="bg1"/>
                </a:solidFill>
              </a:rPr>
              <a:t>Illinois, Louisiana, New York, Texas, and a few others have higher number of gun violence incidents post Stay-At-Home Mandates versus the pre</a:t>
            </a:r>
          </a:p>
        </p:txBody>
      </p:sp>
    </p:spTree>
    <p:extLst>
      <p:ext uri="{BB962C8B-B14F-4D97-AF65-F5344CB8AC3E}">
        <p14:creationId xmlns:p14="http://schemas.microsoft.com/office/powerpoint/2010/main" val="81350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7865B6-D6AD-6022-BBEB-25F872BC6E4C}"/>
              </a:ext>
            </a:extLst>
          </p:cNvPr>
          <p:cNvSpPr txBox="1"/>
          <p:nvPr/>
        </p:nvSpPr>
        <p:spPr>
          <a:xfrm>
            <a:off x="5486400" y="-409903"/>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43D803C7-58E2-C174-354B-2A9F95183C7D}"/>
              </a:ext>
            </a:extLst>
          </p:cNvPr>
          <p:cNvPicPr>
            <a:picLocks noChangeAspect="1"/>
          </p:cNvPicPr>
          <p:nvPr/>
        </p:nvPicPr>
        <p:blipFill>
          <a:blip r:embed="rId3"/>
          <a:stretch>
            <a:fillRect/>
          </a:stretch>
        </p:blipFill>
        <p:spPr>
          <a:xfrm>
            <a:off x="304799" y="381000"/>
            <a:ext cx="11688233" cy="5867400"/>
          </a:xfrm>
          <a:prstGeom prst="rect">
            <a:avLst/>
          </a:prstGeom>
        </p:spPr>
      </p:pic>
      <p:sp>
        <p:nvSpPr>
          <p:cNvPr id="5" name="TextBox 4">
            <a:extLst>
              <a:ext uri="{FF2B5EF4-FFF2-40B4-BE49-F238E27FC236}">
                <a16:creationId xmlns:a16="http://schemas.microsoft.com/office/drawing/2014/main" id="{3E1E33DD-A047-87CB-7BFE-08F49A40BE16}"/>
              </a:ext>
            </a:extLst>
          </p:cNvPr>
          <p:cNvSpPr txBox="1"/>
          <p:nvPr/>
        </p:nvSpPr>
        <p:spPr>
          <a:xfrm>
            <a:off x="2743200" y="2438400"/>
            <a:ext cx="2362200" cy="1477328"/>
          </a:xfrm>
          <a:prstGeom prst="rect">
            <a:avLst/>
          </a:prstGeom>
          <a:noFill/>
        </p:spPr>
        <p:txBody>
          <a:bodyPr wrap="square" rtlCol="0">
            <a:spAutoFit/>
          </a:bodyPr>
          <a:lstStyle/>
          <a:p>
            <a:r>
              <a:rPr lang="en-US" dirty="0">
                <a:solidFill>
                  <a:schemeClr val="bg1"/>
                </a:solidFill>
              </a:rPr>
              <a:t>Only Indiana shows more mass shootings in the months post Stay-At-Home Mandates versus pre</a:t>
            </a:r>
          </a:p>
        </p:txBody>
      </p:sp>
    </p:spTree>
    <p:extLst>
      <p:ext uri="{BB962C8B-B14F-4D97-AF65-F5344CB8AC3E}">
        <p14:creationId xmlns:p14="http://schemas.microsoft.com/office/powerpoint/2010/main" val="2139273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Infinite question marks in 3D rendering">
            <a:extLst>
              <a:ext uri="{FF2B5EF4-FFF2-40B4-BE49-F238E27FC236}">
                <a16:creationId xmlns:a16="http://schemas.microsoft.com/office/drawing/2014/main" id="{AED58D98-ED44-A380-C173-5E378FDB47F1}"/>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5883C93-5C07-18F1-7E96-175142E66F4F}"/>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 Statistical Analysis</a:t>
            </a:r>
            <a:br>
              <a:rPr lang="en-US" sz="5400" dirty="0"/>
            </a:br>
            <a:r>
              <a:rPr lang="en-US" sz="5400" dirty="0"/>
              <a:t>Methods &amp; Results </a:t>
            </a:r>
          </a:p>
        </p:txBody>
      </p:sp>
      <p:sp>
        <p:nvSpPr>
          <p:cNvPr id="3" name="Text Placeholder 2">
            <a:extLst>
              <a:ext uri="{FF2B5EF4-FFF2-40B4-BE49-F238E27FC236}">
                <a16:creationId xmlns:a16="http://schemas.microsoft.com/office/drawing/2014/main" id="{9CA2EF84-E9B7-E813-63F4-510925BC0A4D}"/>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r>
              <a:rPr lang="en-US" dirty="0"/>
              <a:t>Questions, Code, &amp; Results</a:t>
            </a:r>
          </a:p>
        </p:txBody>
      </p:sp>
    </p:spTree>
    <p:extLst>
      <p:ext uri="{BB962C8B-B14F-4D97-AF65-F5344CB8AC3E}">
        <p14:creationId xmlns:p14="http://schemas.microsoft.com/office/powerpoint/2010/main" val="201295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Methods</a:t>
            </a:r>
          </a:p>
        </p:txBody>
      </p:sp>
      <p:sp>
        <p:nvSpPr>
          <p:cNvPr id="5" name="Text Placeholder 4">
            <a:extLst>
              <a:ext uri="{FF2B5EF4-FFF2-40B4-BE49-F238E27FC236}">
                <a16:creationId xmlns:a16="http://schemas.microsoft.com/office/drawing/2014/main" id="{12051D99-423C-E0CB-5745-2EDCC3739519}"/>
              </a:ext>
            </a:extLst>
          </p:cNvPr>
          <p:cNvSpPr>
            <a:spLocks noGrp="1"/>
          </p:cNvSpPr>
          <p:nvPr>
            <p:ph type="body" idx="1"/>
          </p:nvPr>
        </p:nvSpPr>
        <p:spPr>
          <a:xfrm>
            <a:off x="1005872" y="1835253"/>
            <a:ext cx="4876344" cy="1517547"/>
          </a:xfrm>
        </p:spPr>
        <p:txBody>
          <a:bodyPr>
            <a:noAutofit/>
          </a:bodyPr>
          <a:lstStyle/>
          <a:p>
            <a:r>
              <a:rPr lang="en-US" b="0" dirty="0">
                <a:solidFill>
                  <a:srgbClr val="D4D4D4"/>
                </a:solidFill>
                <a:effectLst/>
                <a:latin typeface="Consolas" panose="020B0609020204030204" pitchFamily="49" charset="0"/>
              </a:rPr>
              <a:t>QUESTION: Do the number of incidents change before lockdown orders versus after lockdown orders?</a:t>
            </a:r>
          </a:p>
        </p:txBody>
      </p:sp>
      <p:sp>
        <p:nvSpPr>
          <p:cNvPr id="3" name="Content Placeholder 2"/>
          <p:cNvSpPr>
            <a:spLocks noGrp="1"/>
          </p:cNvSpPr>
          <p:nvPr>
            <p:ph sz="half" idx="2"/>
          </p:nvPr>
        </p:nvSpPr>
        <p:spPr>
          <a:xfrm>
            <a:off x="1005872" y="3505200"/>
            <a:ext cx="4876344" cy="2286000"/>
          </a:xfrm>
          <a:effectLst/>
        </p:spPr>
        <p:txBody>
          <a:bodyPr>
            <a:normAutofit/>
          </a:bodyPr>
          <a:lstStyle/>
          <a:p>
            <a:r>
              <a:rPr lang="en-US" dirty="0" err="1">
                <a:effectLst/>
              </a:rPr>
              <a:t>McNemar</a:t>
            </a:r>
            <a:r>
              <a:rPr lang="en-US" dirty="0">
                <a:effectLst/>
              </a:rPr>
              <a:t> Chi-Square Test</a:t>
            </a:r>
          </a:p>
          <a:p>
            <a:r>
              <a:rPr lang="en-US" b="0" dirty="0">
                <a:effectLst/>
              </a:rPr>
              <a:t>IV </a:t>
            </a:r>
            <a:r>
              <a:rPr lang="en-US" dirty="0">
                <a:effectLst/>
              </a:rPr>
              <a:t>two timepoints of pre-COVID19 Lockdown and post (Stay-At-Home Start Dates)</a:t>
            </a:r>
          </a:p>
          <a:p>
            <a:r>
              <a:rPr lang="en-US" b="0" dirty="0">
                <a:effectLst/>
              </a:rPr>
              <a:t>DV two levels of incidents being a mass shooting or not</a:t>
            </a:r>
          </a:p>
        </p:txBody>
      </p:sp>
      <p:sp>
        <p:nvSpPr>
          <p:cNvPr id="6" name="Text Placeholder 5">
            <a:extLst>
              <a:ext uri="{FF2B5EF4-FFF2-40B4-BE49-F238E27FC236}">
                <a16:creationId xmlns:a16="http://schemas.microsoft.com/office/drawing/2014/main" id="{FF138F45-E36A-879E-AB95-EB171F56CBF3}"/>
              </a:ext>
            </a:extLst>
          </p:cNvPr>
          <p:cNvSpPr>
            <a:spLocks noGrp="1"/>
          </p:cNvSpPr>
          <p:nvPr>
            <p:ph type="body" sz="quarter" idx="3"/>
          </p:nvPr>
        </p:nvSpPr>
        <p:spPr/>
        <p:txBody>
          <a:bodyPr>
            <a:normAutofit fontScale="55000" lnSpcReduction="20000"/>
          </a:bodyPr>
          <a:lstStyle/>
          <a:p>
            <a:r>
              <a:rPr lang="en-US" dirty="0"/>
              <a:t>Code</a:t>
            </a:r>
          </a:p>
        </p:txBody>
      </p:sp>
      <p:pic>
        <p:nvPicPr>
          <p:cNvPr id="8" name="Picture 7">
            <a:extLst>
              <a:ext uri="{FF2B5EF4-FFF2-40B4-BE49-F238E27FC236}">
                <a16:creationId xmlns:a16="http://schemas.microsoft.com/office/drawing/2014/main" id="{4574C539-BF6E-DF02-C1F2-80783D5B4339}"/>
              </a:ext>
            </a:extLst>
          </p:cNvPr>
          <p:cNvPicPr>
            <a:picLocks noChangeAspect="1"/>
          </p:cNvPicPr>
          <p:nvPr/>
        </p:nvPicPr>
        <p:blipFill>
          <a:blip r:embed="rId3"/>
          <a:stretch>
            <a:fillRect/>
          </a:stretch>
        </p:blipFill>
        <p:spPr>
          <a:xfrm>
            <a:off x="6309786" y="2971800"/>
            <a:ext cx="4634971" cy="1722455"/>
          </a:xfrm>
          <a:prstGeom prst="rect">
            <a:avLst/>
          </a:prstGeom>
        </p:spPr>
      </p:pic>
    </p:spTree>
    <p:extLst>
      <p:ext uri="{BB962C8B-B14F-4D97-AF65-F5344CB8AC3E}">
        <p14:creationId xmlns:p14="http://schemas.microsoft.com/office/powerpoint/2010/main" val="34801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8" name="Content Placeholder 7">
            <a:extLst>
              <a:ext uri="{FF2B5EF4-FFF2-40B4-BE49-F238E27FC236}">
                <a16:creationId xmlns:a16="http://schemas.microsoft.com/office/drawing/2014/main" id="{4B635E41-6340-ABA7-474E-3186C7BCA034}"/>
              </a:ext>
            </a:extLst>
          </p:cNvPr>
          <p:cNvSpPr>
            <a:spLocks noGrp="1"/>
          </p:cNvSpPr>
          <p:nvPr>
            <p:ph sz="quarter" idx="4"/>
          </p:nvPr>
        </p:nvSpPr>
        <p:spPr>
          <a:xfrm>
            <a:off x="6326188" y="1828800"/>
            <a:ext cx="5029200" cy="4360863"/>
          </a:xfrm>
        </p:spPr>
        <p:txBody>
          <a:bodyPr>
            <a:normAutofit/>
          </a:bodyPr>
          <a:lstStyle/>
          <a:p>
            <a:r>
              <a:rPr lang="en-US" dirty="0"/>
              <a:t>p = 0.001627181</a:t>
            </a:r>
          </a:p>
          <a:p>
            <a:r>
              <a:rPr lang="en-US" dirty="0"/>
              <a:t>Lockdown mandates make a statistically significant difference in number of gun violence</a:t>
            </a:r>
          </a:p>
          <a:p>
            <a:r>
              <a:rPr lang="en-US" dirty="0"/>
              <a:t>Data on pre pandemic data dates back to 2014, misleading number of percentage </a:t>
            </a:r>
          </a:p>
          <a:p>
            <a:r>
              <a:rPr lang="en-US" dirty="0"/>
              <a:t>We see that the standardized residual for post-pandemic incidents that are marked as a mass shooting (-2.623) is significantly different, specifically less (since it's negative), than what is expected.</a:t>
            </a:r>
          </a:p>
          <a:p>
            <a:endParaRPr lang="en-US" dirty="0"/>
          </a:p>
        </p:txBody>
      </p:sp>
      <p:pic>
        <p:nvPicPr>
          <p:cNvPr id="7" name="Picture 6">
            <a:extLst>
              <a:ext uri="{FF2B5EF4-FFF2-40B4-BE49-F238E27FC236}">
                <a16:creationId xmlns:a16="http://schemas.microsoft.com/office/drawing/2014/main" id="{94ADAC16-A7C7-2FBF-EDD3-4CF6E990E425}"/>
              </a:ext>
            </a:extLst>
          </p:cNvPr>
          <p:cNvPicPr>
            <a:picLocks noChangeAspect="1"/>
          </p:cNvPicPr>
          <p:nvPr/>
        </p:nvPicPr>
        <p:blipFill>
          <a:blip r:embed="rId3"/>
          <a:stretch>
            <a:fillRect/>
          </a:stretch>
        </p:blipFill>
        <p:spPr>
          <a:xfrm>
            <a:off x="765174" y="1580050"/>
            <a:ext cx="5330826" cy="4584510"/>
          </a:xfrm>
          <a:prstGeom prst="rect">
            <a:avLst/>
          </a:prstGeo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Subset the Data</a:t>
            </a:r>
          </a:p>
        </p:txBody>
      </p:sp>
      <p:pic>
        <p:nvPicPr>
          <p:cNvPr id="12" name="Picture 11">
            <a:extLst>
              <a:ext uri="{FF2B5EF4-FFF2-40B4-BE49-F238E27FC236}">
                <a16:creationId xmlns:a16="http://schemas.microsoft.com/office/drawing/2014/main" id="{C2EF61F1-6CD0-E37A-D9B9-7505AAC60D82}"/>
              </a:ext>
            </a:extLst>
          </p:cNvPr>
          <p:cNvPicPr>
            <a:picLocks noChangeAspect="1"/>
          </p:cNvPicPr>
          <p:nvPr/>
        </p:nvPicPr>
        <p:blipFill>
          <a:blip r:embed="rId2"/>
          <a:stretch>
            <a:fillRect/>
          </a:stretch>
        </p:blipFill>
        <p:spPr>
          <a:xfrm>
            <a:off x="1353910" y="2133600"/>
            <a:ext cx="9484179" cy="3124200"/>
          </a:xfrm>
          <a:prstGeom prst="rect">
            <a:avLst/>
          </a:prstGeom>
        </p:spPr>
      </p:pic>
    </p:spTree>
    <p:extLst>
      <p:ext uri="{BB962C8B-B14F-4D97-AF65-F5344CB8AC3E}">
        <p14:creationId xmlns:p14="http://schemas.microsoft.com/office/powerpoint/2010/main" val="422064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8" name="Content Placeholder 7">
            <a:extLst>
              <a:ext uri="{FF2B5EF4-FFF2-40B4-BE49-F238E27FC236}">
                <a16:creationId xmlns:a16="http://schemas.microsoft.com/office/drawing/2014/main" id="{4B635E41-6340-ABA7-474E-3186C7BCA034}"/>
              </a:ext>
            </a:extLst>
          </p:cNvPr>
          <p:cNvSpPr>
            <a:spLocks noGrp="1"/>
          </p:cNvSpPr>
          <p:nvPr>
            <p:ph sz="quarter" idx="4"/>
          </p:nvPr>
        </p:nvSpPr>
        <p:spPr>
          <a:xfrm>
            <a:off x="6326188" y="1981201"/>
            <a:ext cx="4722812" cy="3810000"/>
          </a:xfrm>
        </p:spPr>
        <p:txBody>
          <a:bodyPr>
            <a:normAutofit fontScale="92500" lnSpcReduction="10000"/>
          </a:bodyPr>
          <a:lstStyle/>
          <a:p>
            <a:pPr marL="285750" indent="-285750"/>
            <a:r>
              <a:rPr lang="en-US" dirty="0"/>
              <a:t>p = 0.007362594</a:t>
            </a:r>
          </a:p>
          <a:p>
            <a:r>
              <a:rPr lang="en-US" dirty="0"/>
              <a:t>Again - Lockdown mandates make a statistically significant difference in number of gun violence</a:t>
            </a:r>
          </a:p>
          <a:p>
            <a:r>
              <a:rPr lang="en-US" dirty="0"/>
              <a:t>We see that the standardized residual for post-pandemic incidents that are marked as a mass shooting (-1.628) is significantly different, specifically less (since it's negative), than what is expected.</a:t>
            </a:r>
          </a:p>
          <a:p>
            <a:r>
              <a:rPr lang="en-US" dirty="0"/>
              <a:t>Once again, it is important to note that the lockdown dates differ from State to State and that a few States did not implement any lockdown or Stay-At-Home mandates. </a:t>
            </a:r>
          </a:p>
        </p:txBody>
      </p:sp>
      <p:pic>
        <p:nvPicPr>
          <p:cNvPr id="12" name="Picture 11">
            <a:extLst>
              <a:ext uri="{FF2B5EF4-FFF2-40B4-BE49-F238E27FC236}">
                <a16:creationId xmlns:a16="http://schemas.microsoft.com/office/drawing/2014/main" id="{B27E389A-F86F-B5D5-2156-50C2AA0BD373}"/>
              </a:ext>
            </a:extLst>
          </p:cNvPr>
          <p:cNvPicPr>
            <a:picLocks noChangeAspect="1"/>
          </p:cNvPicPr>
          <p:nvPr/>
        </p:nvPicPr>
        <p:blipFill>
          <a:blip r:embed="rId3"/>
          <a:stretch>
            <a:fillRect/>
          </a:stretch>
        </p:blipFill>
        <p:spPr>
          <a:xfrm>
            <a:off x="415639" y="1794913"/>
            <a:ext cx="5675037" cy="4182576"/>
          </a:xfrm>
          <a:prstGeom prst="rect">
            <a:avLst/>
          </a:prstGeom>
        </p:spPr>
      </p:pic>
    </p:spTree>
    <p:extLst>
      <p:ext uri="{BB962C8B-B14F-4D97-AF65-F5344CB8AC3E}">
        <p14:creationId xmlns:p14="http://schemas.microsoft.com/office/powerpoint/2010/main" val="30190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Methods</a:t>
            </a:r>
          </a:p>
        </p:txBody>
      </p:sp>
      <p:pic>
        <p:nvPicPr>
          <p:cNvPr id="12" name="Picture 11">
            <a:extLst>
              <a:ext uri="{FF2B5EF4-FFF2-40B4-BE49-F238E27FC236}">
                <a16:creationId xmlns:a16="http://schemas.microsoft.com/office/drawing/2014/main" id="{26E53E50-406E-0139-0BE4-A00E4D8102F7}"/>
              </a:ext>
            </a:extLst>
          </p:cNvPr>
          <p:cNvPicPr>
            <a:picLocks noChangeAspect="1"/>
          </p:cNvPicPr>
          <p:nvPr/>
        </p:nvPicPr>
        <p:blipFill>
          <a:blip r:embed="rId2"/>
          <a:stretch>
            <a:fillRect/>
          </a:stretch>
        </p:blipFill>
        <p:spPr>
          <a:xfrm>
            <a:off x="1335074" y="2133600"/>
            <a:ext cx="9521851" cy="3048000"/>
          </a:xfrm>
          <a:prstGeom prst="rect">
            <a:avLst/>
          </a:prstGeom>
        </p:spPr>
      </p:pic>
    </p:spTree>
    <p:extLst>
      <p:ext uri="{BB962C8B-B14F-4D97-AF65-F5344CB8AC3E}">
        <p14:creationId xmlns:p14="http://schemas.microsoft.com/office/powerpoint/2010/main" val="396486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8" name="Content Placeholder 7">
            <a:extLst>
              <a:ext uri="{FF2B5EF4-FFF2-40B4-BE49-F238E27FC236}">
                <a16:creationId xmlns:a16="http://schemas.microsoft.com/office/drawing/2014/main" id="{4B635E41-6340-ABA7-474E-3186C7BCA034}"/>
              </a:ext>
            </a:extLst>
          </p:cNvPr>
          <p:cNvSpPr>
            <a:spLocks noGrp="1"/>
          </p:cNvSpPr>
          <p:nvPr>
            <p:ph sz="quarter" idx="4"/>
          </p:nvPr>
        </p:nvSpPr>
        <p:spPr>
          <a:xfrm>
            <a:off x="6326188" y="2102451"/>
            <a:ext cx="4722812" cy="3460150"/>
          </a:xfrm>
        </p:spPr>
        <p:txBody>
          <a:bodyPr>
            <a:normAutofit/>
          </a:bodyPr>
          <a:lstStyle/>
          <a:p>
            <a:pPr marL="285750" indent="-285750"/>
            <a:r>
              <a:rPr lang="en-US" sz="2400" dirty="0"/>
              <a:t>p = 0.01148584 </a:t>
            </a:r>
            <a:endParaRPr lang="en-US" sz="2400" dirty="0">
              <a:latin typeface="Calisto MT" panose="02040603050505030304" pitchFamily="18" charset="77"/>
            </a:endParaRPr>
          </a:p>
          <a:p>
            <a:pPr marL="285750" indent="-285750"/>
            <a:r>
              <a:rPr lang="en-US" sz="2400" b="0" dirty="0">
                <a:solidFill>
                  <a:srgbClr val="D4D4D4"/>
                </a:solidFill>
                <a:effectLst/>
                <a:latin typeface="Calisto MT" panose="02040603050505030304" pitchFamily="18" charset="77"/>
              </a:rPr>
              <a:t>Statistical</a:t>
            </a:r>
            <a:r>
              <a:rPr lang="en-US" sz="2400" dirty="0">
                <a:solidFill>
                  <a:srgbClr val="D4D4D4"/>
                </a:solidFill>
                <a:effectLst/>
                <a:latin typeface="Calisto MT" panose="02040603050505030304" pitchFamily="18" charset="77"/>
              </a:rPr>
              <a:t>ly significant difference among regions, pre vs post pandemic lockdowns in gun violence</a:t>
            </a:r>
          </a:p>
          <a:p>
            <a:pPr marL="285750" indent="-285750"/>
            <a:r>
              <a:rPr lang="en-US" sz="2400" b="0" dirty="0">
                <a:solidFill>
                  <a:srgbClr val="D4D4D4"/>
                </a:solidFill>
                <a:effectLst/>
                <a:latin typeface="Calisto MT" panose="02040603050505030304" pitchFamily="18" charset="77"/>
              </a:rPr>
              <a:t>Nearly 45% of </a:t>
            </a:r>
            <a:r>
              <a:rPr lang="en-US" sz="2400" dirty="0">
                <a:solidFill>
                  <a:srgbClr val="D4D4D4"/>
                </a:solidFill>
                <a:effectLst/>
                <a:latin typeface="Calisto MT" panose="02040603050505030304" pitchFamily="18" charset="77"/>
              </a:rPr>
              <a:t>gun violence incidents are from the SOUTH region</a:t>
            </a:r>
            <a:endParaRPr lang="en-US" sz="2400" b="0" dirty="0">
              <a:solidFill>
                <a:srgbClr val="D4D4D4"/>
              </a:solidFill>
              <a:effectLst/>
              <a:latin typeface="Calisto MT" panose="02040603050505030304" pitchFamily="18" charset="77"/>
            </a:endParaRPr>
          </a:p>
        </p:txBody>
      </p:sp>
      <p:pic>
        <p:nvPicPr>
          <p:cNvPr id="12" name="Picture 11">
            <a:extLst>
              <a:ext uri="{FF2B5EF4-FFF2-40B4-BE49-F238E27FC236}">
                <a16:creationId xmlns:a16="http://schemas.microsoft.com/office/drawing/2014/main" id="{8C2933A0-1D51-B748-ED81-E315A7C0CFEE}"/>
              </a:ext>
            </a:extLst>
          </p:cNvPr>
          <p:cNvPicPr>
            <a:picLocks noChangeAspect="1"/>
          </p:cNvPicPr>
          <p:nvPr/>
        </p:nvPicPr>
        <p:blipFill>
          <a:blip r:embed="rId3"/>
          <a:stretch>
            <a:fillRect/>
          </a:stretch>
        </p:blipFill>
        <p:spPr>
          <a:xfrm>
            <a:off x="1752600" y="1828800"/>
            <a:ext cx="3367556" cy="3989822"/>
          </a:xfrm>
          <a:prstGeom prst="rect">
            <a:avLst/>
          </a:prstGeom>
        </p:spPr>
      </p:pic>
    </p:spTree>
    <p:extLst>
      <p:ext uri="{BB962C8B-B14F-4D97-AF65-F5344CB8AC3E}">
        <p14:creationId xmlns:p14="http://schemas.microsoft.com/office/powerpoint/2010/main" val="19742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t>Presentation</a:t>
            </a:r>
          </a:p>
        </p:txBody>
      </p:sp>
      <p:graphicFrame>
        <p:nvGraphicFramePr>
          <p:cNvPr id="5" name="Content Placeholder 2">
            <a:extLst>
              <a:ext uri="{FF2B5EF4-FFF2-40B4-BE49-F238E27FC236}">
                <a16:creationId xmlns:a16="http://schemas.microsoft.com/office/drawing/2014/main" id="{055ACEBE-9E0E-8486-9827-C15A5A2A1DC2}"/>
              </a:ext>
            </a:extLst>
          </p:cNvPr>
          <p:cNvGraphicFramePr>
            <a:graphicFrameLocks noGrp="1"/>
          </p:cNvGraphicFramePr>
          <p:nvPr>
            <p:ph idx="1"/>
            <p:extLst>
              <p:ext uri="{D42A27DB-BD31-4B8C-83A1-F6EECF244321}">
                <p14:modId xmlns:p14="http://schemas.microsoft.com/office/powerpoint/2010/main" val="837497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Content Placeholder 3"/>
          <p:cNvSpPr>
            <a:spLocks noGrp="1"/>
          </p:cNvSpPr>
          <p:nvPr>
            <p:ph sz="half" idx="1"/>
          </p:nvPr>
        </p:nvSpPr>
        <p:spPr/>
        <p:txBody>
          <a:bodyPr/>
          <a:lstStyle/>
          <a:p>
            <a:r>
              <a:rPr lang="en-US" dirty="0"/>
              <a:t>When we ran the Chi Square with the sub-</a:t>
            </a:r>
            <a:r>
              <a:rPr lang="en-US" dirty="0" err="1"/>
              <a:t>setted</a:t>
            </a:r>
            <a:r>
              <a:rPr lang="en-US" dirty="0"/>
              <a:t> data, we saw significant difference between pre and post stay-at-home orders.  </a:t>
            </a:r>
          </a:p>
          <a:p>
            <a:r>
              <a:rPr lang="en-US" dirty="0"/>
              <a:t>When we compared regions, we saw more gun violence in the south than in the north of the US. </a:t>
            </a:r>
          </a:p>
          <a:p>
            <a:endParaRPr lang="en-US" dirty="0"/>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129035666"/>
              </p:ext>
            </p:extLst>
          </p:nvPr>
        </p:nvGraphicFramePr>
        <p:xfrm>
          <a:off x="6202363" y="1731963"/>
          <a:ext cx="5065712"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1772-E57F-4CD9-9241-D264A2F78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DBBF5-8E7D-8EE0-966C-80154A933A69}"/>
              </a:ext>
            </a:extLst>
          </p:cNvPr>
          <p:cNvSpPr>
            <a:spLocks noGrp="1"/>
          </p:cNvSpPr>
          <p:nvPr>
            <p:ph type="title"/>
          </p:nvPr>
        </p:nvSpPr>
        <p:spPr>
          <a:xfrm>
            <a:off x="4377625" y="963507"/>
            <a:ext cx="6849344" cy="4995027"/>
          </a:xfrm>
        </p:spPr>
        <p:txBody>
          <a:bodyPr vert="horz" lIns="91440" tIns="45720" rIns="91440" bIns="45720" rtlCol="0" anchor="ctr">
            <a:normAutofit/>
          </a:bodyPr>
          <a:lstStyle/>
          <a:p>
            <a:pPr algn="l"/>
            <a:r>
              <a:rPr lang="en-US" sz="5200"/>
              <a:t>Conclusion</a:t>
            </a:r>
          </a:p>
        </p:txBody>
      </p:sp>
      <p:sp>
        <p:nvSpPr>
          <p:cNvPr id="4" name="Content Placeholder 3">
            <a:extLst>
              <a:ext uri="{FF2B5EF4-FFF2-40B4-BE49-F238E27FC236}">
                <a16:creationId xmlns:a16="http://schemas.microsoft.com/office/drawing/2014/main" id="{BBA5D078-6481-54CD-169C-CCC74B35F6C0}"/>
              </a:ext>
            </a:extLst>
          </p:cNvPr>
          <p:cNvSpPr>
            <a:spLocks noGrp="1"/>
          </p:cNvSpPr>
          <p:nvPr>
            <p:ph idx="1"/>
          </p:nvPr>
        </p:nvSpPr>
        <p:spPr>
          <a:xfrm>
            <a:off x="965031" y="957287"/>
            <a:ext cx="2760795" cy="4995027"/>
          </a:xfrm>
        </p:spPr>
        <p:txBody>
          <a:bodyPr vert="horz" lIns="91440" tIns="45720" rIns="91440" bIns="45720" rtlCol="0" anchor="ctr">
            <a:normAutofit/>
          </a:bodyPr>
          <a:lstStyle/>
          <a:p>
            <a:pPr marL="0" indent="0" algn="r">
              <a:buNone/>
            </a:pPr>
            <a:r>
              <a:rPr lang="en-US">
                <a:solidFill>
                  <a:schemeClr val="tx1"/>
                </a:solidFill>
              </a:rPr>
              <a:t>Gun violence saw a significant uptick after the stay-at-home orders during Covid 19</a:t>
            </a:r>
          </a:p>
        </p:txBody>
      </p:sp>
      <p:cxnSp>
        <p:nvCxnSpPr>
          <p:cNvPr id="11" name="Straight Connector 10">
            <a:extLst>
              <a:ext uri="{FF2B5EF4-FFF2-40B4-BE49-F238E27FC236}">
                <a16:creationId xmlns:a16="http://schemas.microsoft.com/office/drawing/2014/main" id="{31CC7E9E-3FF6-4189-9B36-995A779F3C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2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Questions we are left with</a:t>
            </a:r>
          </a:p>
        </p:txBody>
      </p:sp>
      <p:graphicFrame>
        <p:nvGraphicFramePr>
          <p:cNvPr id="6" name="Content Placeholder 2">
            <a:extLst>
              <a:ext uri="{FF2B5EF4-FFF2-40B4-BE49-F238E27FC236}">
                <a16:creationId xmlns:a16="http://schemas.microsoft.com/office/drawing/2014/main" id="{764CA9DC-73CA-5850-3D22-7EC0FFDB9474}"/>
              </a:ext>
            </a:extLst>
          </p:cNvPr>
          <p:cNvGraphicFramePr>
            <a:graphicFrameLocks noGrp="1"/>
          </p:cNvGraphicFramePr>
          <p:nvPr>
            <p:ph sz="half" idx="2"/>
            <p:extLst>
              <p:ext uri="{D42A27DB-BD31-4B8C-83A1-F6EECF244321}">
                <p14:modId xmlns:p14="http://schemas.microsoft.com/office/powerpoint/2010/main" val="995560911"/>
              </p:ext>
            </p:extLst>
          </p:nvPr>
        </p:nvGraphicFramePr>
        <p:xfrm>
          <a:off x="1219199" y="1752600"/>
          <a:ext cx="10048357"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532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descr="3D black question marks with one yellow question mark">
            <a:extLst>
              <a:ext uri="{FF2B5EF4-FFF2-40B4-BE49-F238E27FC236}">
                <a16:creationId xmlns:a16="http://schemas.microsoft.com/office/drawing/2014/main" id="{AE14100E-BD39-4504-0E88-44334E910DB8}"/>
              </a:ext>
            </a:extLst>
          </p:cNvPr>
          <p:cNvPicPr>
            <a:picLocks noChangeAspect="1"/>
          </p:cNvPicPr>
          <p:nvPr/>
        </p:nvPicPr>
        <p:blipFill rotWithShape="1">
          <a:blip r:embed="rId3">
            <a:alphaModFix amt="35000"/>
          </a:blip>
          <a:srcRect l="28990" r="6122" b="1"/>
          <a:stretch/>
        </p:blipFill>
        <p:spPr>
          <a:xfrm>
            <a:off x="20" y="10"/>
            <a:ext cx="12191980" cy="6857990"/>
          </a:xfrm>
          <a:prstGeom prst="rect">
            <a:avLst/>
          </a:prstGeom>
        </p:spPr>
      </p:pic>
      <p:sp>
        <p:nvSpPr>
          <p:cNvPr id="4" name="Title 3">
            <a:extLst>
              <a:ext uri="{FF2B5EF4-FFF2-40B4-BE49-F238E27FC236}">
                <a16:creationId xmlns:a16="http://schemas.microsoft.com/office/drawing/2014/main" id="{B8D8DB72-F7FE-44C3-686C-C296827AA2A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Questions</a:t>
            </a:r>
          </a:p>
        </p:txBody>
      </p:sp>
      <p:sp>
        <p:nvSpPr>
          <p:cNvPr id="5" name="Text Placeholder 4">
            <a:extLst>
              <a:ext uri="{FF2B5EF4-FFF2-40B4-BE49-F238E27FC236}">
                <a16:creationId xmlns:a16="http://schemas.microsoft.com/office/drawing/2014/main" id="{5A47F2E7-2861-E2A8-9BD5-AAC3486AB613}"/>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Our Team  </a:t>
            </a:r>
          </a:p>
        </p:txBody>
      </p:sp>
      <p:sp>
        <p:nvSpPr>
          <p:cNvPr id="3" name="Text Placeholder 2"/>
          <p:cNvSpPr>
            <a:spLocks noGrp="1"/>
          </p:cNvSpPr>
          <p:nvPr>
            <p:ph type="body" idx="1"/>
          </p:nvPr>
        </p:nvSpPr>
        <p:spPr/>
        <p:txBody>
          <a:bodyPr/>
          <a:lstStyle/>
          <a:p>
            <a:r>
              <a:rPr lang="en-US" dirty="0"/>
              <a:t>Sophie Ban </a:t>
            </a:r>
          </a:p>
        </p:txBody>
      </p:sp>
      <p:pic>
        <p:nvPicPr>
          <p:cNvPr id="8" name="Content Placeholder 7" descr="A person and person taking a selfie&#10;&#10;Description automatically generated with medium confidence">
            <a:extLst>
              <a:ext uri="{FF2B5EF4-FFF2-40B4-BE49-F238E27FC236}">
                <a16:creationId xmlns:a16="http://schemas.microsoft.com/office/drawing/2014/main" id="{7EA3545F-2131-364B-0F5D-05CD20B2D77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5280" t="14584" r="14945" b="8333"/>
          <a:stretch/>
        </p:blipFill>
        <p:spPr>
          <a:xfrm>
            <a:off x="1295400" y="2380137"/>
            <a:ext cx="2362200" cy="3406775"/>
          </a:xfrm>
        </p:spPr>
      </p:pic>
      <p:sp>
        <p:nvSpPr>
          <p:cNvPr id="5" name="Text Placeholder 4"/>
          <p:cNvSpPr>
            <a:spLocks noGrp="1"/>
          </p:cNvSpPr>
          <p:nvPr>
            <p:ph type="body" sz="quarter" idx="3"/>
          </p:nvPr>
        </p:nvSpPr>
        <p:spPr/>
        <p:txBody>
          <a:bodyPr/>
          <a:lstStyle/>
          <a:p>
            <a:r>
              <a:rPr lang="en-US" dirty="0"/>
              <a:t>Genesis Docena</a:t>
            </a:r>
          </a:p>
        </p:txBody>
      </p:sp>
      <p:sp>
        <p:nvSpPr>
          <p:cNvPr id="7" name="Content Placeholder 5">
            <a:extLst>
              <a:ext uri="{FF2B5EF4-FFF2-40B4-BE49-F238E27FC236}">
                <a16:creationId xmlns:a16="http://schemas.microsoft.com/office/drawing/2014/main" id="{60420183-A32B-E28B-F604-30B1C9452325}"/>
              </a:ext>
            </a:extLst>
          </p:cNvPr>
          <p:cNvSpPr txBox="1">
            <a:spLocks/>
          </p:cNvSpPr>
          <p:nvPr/>
        </p:nvSpPr>
        <p:spPr>
          <a:xfrm>
            <a:off x="8506175" y="2412995"/>
            <a:ext cx="2466625" cy="312150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BS in Math</a:t>
            </a:r>
          </a:p>
          <a:p>
            <a:r>
              <a:rPr lang="en-US" dirty="0"/>
              <a:t>MAT in Math Education</a:t>
            </a:r>
          </a:p>
          <a:p>
            <a:r>
              <a:rPr lang="en-US" dirty="0"/>
              <a:t>7 years experience high school math</a:t>
            </a:r>
          </a:p>
          <a:p>
            <a:r>
              <a:rPr lang="en-US" dirty="0"/>
              <a:t>Now an Operations Research Analyst</a:t>
            </a:r>
          </a:p>
          <a:p>
            <a:r>
              <a:rPr lang="en-US" dirty="0"/>
              <a:t>Mom to twin boy/girl toddlers</a:t>
            </a:r>
          </a:p>
        </p:txBody>
      </p:sp>
      <p:pic>
        <p:nvPicPr>
          <p:cNvPr id="9" name="Picture 8" descr="A picture containing person, wall, smiling, posing&#10;&#10;Description automatically generated">
            <a:extLst>
              <a:ext uri="{FF2B5EF4-FFF2-40B4-BE49-F238E27FC236}">
                <a16:creationId xmlns:a16="http://schemas.microsoft.com/office/drawing/2014/main" id="{5540169F-7DE7-832B-AD8E-832E74FFFD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7573" y="2387592"/>
            <a:ext cx="1784427" cy="3172315"/>
          </a:xfrm>
          <a:prstGeom prst="rect">
            <a:avLst/>
          </a:prstGeom>
        </p:spPr>
      </p:pic>
      <p:sp>
        <p:nvSpPr>
          <p:cNvPr id="12" name="Content Placeholder 5">
            <a:extLst>
              <a:ext uri="{FF2B5EF4-FFF2-40B4-BE49-F238E27FC236}">
                <a16:creationId xmlns:a16="http://schemas.microsoft.com/office/drawing/2014/main" id="{C3E3D24C-8D9F-6D83-9D6D-6855BB5D5AC1}"/>
              </a:ext>
            </a:extLst>
          </p:cNvPr>
          <p:cNvSpPr>
            <a:spLocks noGrp="1"/>
          </p:cNvSpPr>
          <p:nvPr>
            <p:ph sz="quarter" idx="4"/>
          </p:nvPr>
        </p:nvSpPr>
        <p:spPr>
          <a:xfrm>
            <a:off x="3733800" y="2382793"/>
            <a:ext cx="2272591" cy="3411063"/>
          </a:xfrm>
        </p:spPr>
        <p:txBody>
          <a:bodyPr>
            <a:normAutofit/>
          </a:bodyPr>
          <a:lstStyle/>
          <a:p>
            <a:r>
              <a:rPr lang="en-US" dirty="0"/>
              <a:t>BA in Philosophy</a:t>
            </a:r>
          </a:p>
          <a:p>
            <a:r>
              <a:rPr lang="en-US" dirty="0"/>
              <a:t>MA in Philosophy</a:t>
            </a:r>
          </a:p>
          <a:p>
            <a:r>
              <a:rPr lang="en-US" dirty="0"/>
              <a:t>9 years experience in Community College Teaching</a:t>
            </a:r>
          </a:p>
          <a:p>
            <a:r>
              <a:rPr lang="en-US" dirty="0"/>
              <a:t>Now a fundraising database manager</a:t>
            </a:r>
          </a:p>
          <a:p>
            <a:endParaRPr lang="en-US" dirty="0"/>
          </a:p>
        </p:txBody>
      </p:sp>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Executive Summary</a:t>
            </a:r>
          </a:p>
        </p:txBody>
      </p:sp>
      <p:sp>
        <p:nvSpPr>
          <p:cNvPr id="3" name="Content Placeholder 2"/>
          <p:cNvSpPr>
            <a:spLocks noGrp="1"/>
          </p:cNvSpPr>
          <p:nvPr>
            <p:ph idx="1"/>
          </p:nvPr>
        </p:nvSpPr>
        <p:spPr/>
        <p:txBody>
          <a:bodyPr>
            <a:normAutofit/>
          </a:bodyPr>
          <a:lstStyle/>
          <a:p>
            <a:r>
              <a:rPr lang="en-US" dirty="0">
                <a:effectLst/>
              </a:rPr>
              <a:t>The purpose of this project was to explore the effect that the Covid pandemic has had on gun violence. We will answer one central question and four auxiliary questions.  The scope of this project is to understand the link between the Covid pandemic and gun-violence. We will use R, Python, SQL, and Tableau and no other programs. </a:t>
            </a:r>
          </a:p>
          <a:p>
            <a:r>
              <a:rPr lang="en-US" dirty="0">
                <a:effectLst/>
              </a:rPr>
              <a:t>Data is sourced from The Gun Violence Archive, an online archive of gun violence incidents collected from over 7,500  law enforcement, media, government and commercial sources daily in an effort to provide near-real time data about the results of gun violence. </a:t>
            </a:r>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Business Objectives</a:t>
            </a:r>
          </a:p>
        </p:txBody>
      </p:sp>
      <p:sp>
        <p:nvSpPr>
          <p:cNvPr id="4" name="Text Placeholder 3"/>
          <p:cNvSpPr>
            <a:spLocks noGrp="1"/>
          </p:cNvSpPr>
          <p:nvPr>
            <p:ph sz="half" idx="1"/>
          </p:nvPr>
        </p:nvSpPr>
        <p:spPr/>
        <p:txBody>
          <a:bodyPr>
            <a:normAutofit/>
          </a:bodyPr>
          <a:lstStyle/>
          <a:p>
            <a:r>
              <a:rPr lang="en-US"/>
              <a:t>We endeavor to answer the following questions</a:t>
            </a:r>
          </a:p>
        </p:txBody>
      </p:sp>
      <p:graphicFrame>
        <p:nvGraphicFramePr>
          <p:cNvPr id="6" name="Content Placeholder 2">
            <a:extLst>
              <a:ext uri="{FF2B5EF4-FFF2-40B4-BE49-F238E27FC236}">
                <a16:creationId xmlns:a16="http://schemas.microsoft.com/office/drawing/2014/main" id="{764CA9DC-73CA-5850-3D22-7EC0FFDB9474}"/>
              </a:ext>
            </a:extLst>
          </p:cNvPr>
          <p:cNvGraphicFramePr>
            <a:graphicFrameLocks noGrp="1"/>
          </p:cNvGraphicFramePr>
          <p:nvPr>
            <p:ph sz="half" idx="2"/>
            <p:extLst>
              <p:ext uri="{D42A27DB-BD31-4B8C-83A1-F6EECF244321}">
                <p14:modId xmlns:p14="http://schemas.microsoft.com/office/powerpoint/2010/main" val="3627464687"/>
              </p:ext>
            </p:extLst>
          </p:nvPr>
        </p:nvGraphicFramePr>
        <p:xfrm>
          <a:off x="6202363" y="1731963"/>
          <a:ext cx="5065712"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43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Background</a:t>
            </a:r>
          </a:p>
        </p:txBody>
      </p:sp>
      <p:sp>
        <p:nvSpPr>
          <p:cNvPr id="3" name="Content Placeholder 2"/>
          <p:cNvSpPr>
            <a:spLocks noGrp="1"/>
          </p:cNvSpPr>
          <p:nvPr>
            <p:ph idx="1"/>
          </p:nvPr>
        </p:nvSpPr>
        <p:spPr/>
        <p:txBody>
          <a:bodyPr>
            <a:normAutofit fontScale="85000" lnSpcReduction="10000"/>
          </a:bodyPr>
          <a:lstStyle/>
          <a:p>
            <a:pPr marL="0" marR="0">
              <a:spcBef>
                <a:spcPts val="0"/>
              </a:spcBef>
              <a:spcAft>
                <a:spcPts val="750"/>
              </a:spcAft>
            </a:pPr>
            <a:r>
              <a:rPr lang="en-US" dirty="0">
                <a:effectLst/>
              </a:rPr>
              <a:t>There is a putative link between mental health and Covid (</a:t>
            </a:r>
            <a:r>
              <a:rPr lang="en-US" dirty="0" err="1">
                <a:effectLst/>
              </a:rPr>
              <a:t>Javed</a:t>
            </a:r>
            <a:r>
              <a:rPr lang="en-US" dirty="0">
                <a:effectLst/>
              </a:rPr>
              <a:t>, </a:t>
            </a:r>
            <a:r>
              <a:rPr lang="en-US" dirty="0" err="1">
                <a:effectLst/>
              </a:rPr>
              <a:t>Sarwer</a:t>
            </a:r>
            <a:r>
              <a:rPr lang="en-US" dirty="0">
                <a:effectLst/>
              </a:rPr>
              <a:t>, Soto, &amp; </a:t>
            </a:r>
            <a:r>
              <a:rPr lang="en-US" dirty="0" err="1">
                <a:effectLst/>
              </a:rPr>
              <a:t>Mashwani</a:t>
            </a:r>
            <a:r>
              <a:rPr lang="en-US" dirty="0">
                <a:effectLst/>
              </a:rPr>
              <a:t> 2020) and at least a weak positive correlation between mental illness and gun violence (</a:t>
            </a:r>
            <a:r>
              <a:rPr lang="en-US" dirty="0" err="1">
                <a:effectLst/>
              </a:rPr>
              <a:t>Rozel</a:t>
            </a:r>
            <a:r>
              <a:rPr lang="en-US" dirty="0">
                <a:effectLst/>
              </a:rPr>
              <a:t> &amp; Mulvey 2017).  On the assumption that the Covid pandemic has caused increases in mental illness and mental illness is among the causes of gun violence, by transitivity of causation, we should see an uptick in gun violence post-Covid as compared to pre-Covid numbers.  It turns out, this is just what we see. Further analysis of this data such as the locations, times of day, changes in policing laws in those locations, will all count towards understanding the effects of the Covid pandemic on the rate of gun violence in the US.  </a:t>
            </a:r>
          </a:p>
          <a:p>
            <a:pPr marL="0">
              <a:spcBef>
                <a:spcPts val="0"/>
              </a:spcBef>
              <a:spcAft>
                <a:spcPts val="750"/>
              </a:spcAft>
            </a:pPr>
            <a:r>
              <a:rPr lang="en-US" dirty="0">
                <a:effectLst/>
              </a:rPr>
              <a:t>The scope of this project is to understand the link between the Covid pandemic and gun-violence. If there is any change in the rate of gun-violence post-Covid as compared to pre-Covid, we will only be interested in investigating whether that link might be explained in terms of increases of cases of mental illness. If no such links between mental illness and Covid can be found, we will conclude that some factor other than mental illness explains that.  With one exception, we will not be interested in any further putative explanations of any found positive correlations between the Covid pandemic and gun violence in the US.  The one exception will be changes in policing. If we find that changes in policing are co-occurring with changes in the rate of gun-violence, then we will consider that as a mitigating factor in our analysis.  </a:t>
            </a:r>
          </a:p>
        </p:txBody>
      </p:sp>
    </p:spTree>
    <p:extLst>
      <p:ext uri="{BB962C8B-B14F-4D97-AF65-F5344CB8AC3E}">
        <p14:creationId xmlns:p14="http://schemas.microsoft.com/office/powerpoint/2010/main" val="29929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Infinite question marks in 3D rendering">
            <a:extLst>
              <a:ext uri="{FF2B5EF4-FFF2-40B4-BE49-F238E27FC236}">
                <a16:creationId xmlns:a16="http://schemas.microsoft.com/office/drawing/2014/main" id="{AED58D98-ED44-A380-C173-5E378FDB47F1}"/>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5883C93-5C07-18F1-7E96-175142E66F4F}"/>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Exploratory Analysis</a:t>
            </a:r>
          </a:p>
        </p:txBody>
      </p:sp>
      <p:sp>
        <p:nvSpPr>
          <p:cNvPr id="3" name="Text Placeholder 2">
            <a:extLst>
              <a:ext uri="{FF2B5EF4-FFF2-40B4-BE49-F238E27FC236}">
                <a16:creationId xmlns:a16="http://schemas.microsoft.com/office/drawing/2014/main" id="{9CA2EF84-E9B7-E813-63F4-510925BC0A4D}"/>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r>
              <a:rPr lang="en-US" dirty="0"/>
              <a:t>Data Visualization with Tableau</a:t>
            </a:r>
          </a:p>
        </p:txBody>
      </p:sp>
    </p:spTree>
    <p:extLst>
      <p:ext uri="{BB962C8B-B14F-4D97-AF65-F5344CB8AC3E}">
        <p14:creationId xmlns:p14="http://schemas.microsoft.com/office/powerpoint/2010/main" val="168541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4A041-E72E-6689-1CEA-4CBE3294AA5C}"/>
              </a:ext>
            </a:extLst>
          </p:cNvPr>
          <p:cNvPicPr>
            <a:picLocks noChangeAspect="1"/>
          </p:cNvPicPr>
          <p:nvPr/>
        </p:nvPicPr>
        <p:blipFill>
          <a:blip r:embed="rId2"/>
          <a:stretch>
            <a:fillRect/>
          </a:stretch>
        </p:blipFill>
        <p:spPr>
          <a:xfrm>
            <a:off x="321243" y="381000"/>
            <a:ext cx="11549514" cy="5867400"/>
          </a:xfrm>
          <a:prstGeom prst="rect">
            <a:avLst/>
          </a:prstGeom>
        </p:spPr>
      </p:pic>
      <p:sp>
        <p:nvSpPr>
          <p:cNvPr id="2" name="TextBox 1">
            <a:extLst>
              <a:ext uri="{FF2B5EF4-FFF2-40B4-BE49-F238E27FC236}">
                <a16:creationId xmlns:a16="http://schemas.microsoft.com/office/drawing/2014/main" id="{C050DB48-13A9-0047-424E-360B70F56928}"/>
              </a:ext>
            </a:extLst>
          </p:cNvPr>
          <p:cNvSpPr txBox="1"/>
          <p:nvPr/>
        </p:nvSpPr>
        <p:spPr>
          <a:xfrm>
            <a:off x="1143000" y="914400"/>
            <a:ext cx="3581400" cy="646331"/>
          </a:xfrm>
          <a:prstGeom prst="rect">
            <a:avLst/>
          </a:prstGeom>
          <a:noFill/>
        </p:spPr>
        <p:txBody>
          <a:bodyPr wrap="square" rtlCol="0">
            <a:spAutoFit/>
          </a:bodyPr>
          <a:lstStyle/>
          <a:p>
            <a:r>
              <a:rPr lang="en-US" dirty="0">
                <a:solidFill>
                  <a:schemeClr val="bg1"/>
                </a:solidFill>
              </a:rPr>
              <a:t>Overall trend of increasing deaths and injuries from gun violence</a:t>
            </a:r>
          </a:p>
        </p:txBody>
      </p:sp>
    </p:spTree>
    <p:extLst>
      <p:ext uri="{BB962C8B-B14F-4D97-AF65-F5344CB8AC3E}">
        <p14:creationId xmlns:p14="http://schemas.microsoft.com/office/powerpoint/2010/main" val="26091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527277-D259-448D-095F-3D465B318CBA}"/>
              </a:ext>
            </a:extLst>
          </p:cNvPr>
          <p:cNvPicPr>
            <a:picLocks noChangeAspect="1"/>
          </p:cNvPicPr>
          <p:nvPr/>
        </p:nvPicPr>
        <p:blipFill>
          <a:blip r:embed="rId2"/>
          <a:stretch>
            <a:fillRect/>
          </a:stretch>
        </p:blipFill>
        <p:spPr>
          <a:xfrm>
            <a:off x="184355" y="381000"/>
            <a:ext cx="11823290" cy="5638800"/>
          </a:xfrm>
          <a:prstGeom prst="rect">
            <a:avLst/>
          </a:prstGeom>
        </p:spPr>
      </p:pic>
      <p:sp>
        <p:nvSpPr>
          <p:cNvPr id="3" name="TextBox 2">
            <a:extLst>
              <a:ext uri="{FF2B5EF4-FFF2-40B4-BE49-F238E27FC236}">
                <a16:creationId xmlns:a16="http://schemas.microsoft.com/office/drawing/2014/main" id="{3D6234D8-B31C-F62E-E601-5F0932F7D4AF}"/>
              </a:ext>
            </a:extLst>
          </p:cNvPr>
          <p:cNvSpPr txBox="1"/>
          <p:nvPr/>
        </p:nvSpPr>
        <p:spPr>
          <a:xfrm>
            <a:off x="9220200" y="3323272"/>
            <a:ext cx="2514600" cy="2585323"/>
          </a:xfrm>
          <a:prstGeom prst="rect">
            <a:avLst/>
          </a:prstGeom>
          <a:noFill/>
        </p:spPr>
        <p:txBody>
          <a:bodyPr wrap="square" rtlCol="0">
            <a:spAutoFit/>
          </a:bodyPr>
          <a:lstStyle/>
          <a:p>
            <a:r>
              <a:rPr lang="en-US" dirty="0">
                <a:solidFill>
                  <a:schemeClr val="bg1"/>
                </a:solidFill>
              </a:rPr>
              <a:t>By federal definition, mass shootings are gun violence incidents with 4 or more deaths, not including the shooter. </a:t>
            </a:r>
          </a:p>
          <a:p>
            <a:endParaRPr lang="en-US" dirty="0">
              <a:solidFill>
                <a:schemeClr val="bg1"/>
              </a:solidFill>
            </a:endParaRPr>
          </a:p>
          <a:p>
            <a:r>
              <a:rPr lang="en-US" dirty="0">
                <a:solidFill>
                  <a:schemeClr val="bg1"/>
                </a:solidFill>
              </a:rPr>
              <a:t>Note: Alaska is not shown but it had 1 mass shooting since 2014.</a:t>
            </a:r>
          </a:p>
        </p:txBody>
      </p:sp>
    </p:spTree>
    <p:extLst>
      <p:ext uri="{BB962C8B-B14F-4D97-AF65-F5344CB8AC3E}">
        <p14:creationId xmlns:p14="http://schemas.microsoft.com/office/powerpoint/2010/main" val="830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203</TotalTime>
  <Words>1599</Words>
  <Application>Microsoft Office PowerPoint</Application>
  <PresentationFormat>Widescreen</PresentationFormat>
  <Paragraphs>110</Paragraphs>
  <Slides>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Calisto MT</vt:lpstr>
      <vt:lpstr>Century Schoolbook</vt:lpstr>
      <vt:lpstr>Consolas</vt:lpstr>
      <vt:lpstr>Wingdings 2</vt:lpstr>
      <vt:lpstr>Slate</vt:lpstr>
      <vt:lpstr>Gun Violence &amp; Covid 19</vt:lpstr>
      <vt:lpstr>Presentation</vt:lpstr>
      <vt:lpstr>Meet Our Team  </vt:lpstr>
      <vt:lpstr>Executive Summary</vt:lpstr>
      <vt:lpstr>Business Objectives</vt:lpstr>
      <vt:lpstr>Background</vt:lpstr>
      <vt:lpstr>Exploratory Analysis</vt:lpstr>
      <vt:lpstr>PowerPoint Presentation</vt:lpstr>
      <vt:lpstr>PowerPoint Presentation</vt:lpstr>
      <vt:lpstr>PowerPoint Presentation</vt:lpstr>
      <vt:lpstr>PowerPoint Presentation</vt:lpstr>
      <vt:lpstr>PowerPoint Presentation</vt:lpstr>
      <vt:lpstr> Statistical Analysis Methods &amp; Results </vt:lpstr>
      <vt:lpstr>Methods</vt:lpstr>
      <vt:lpstr>Results</vt:lpstr>
      <vt:lpstr>Subset the Data</vt:lpstr>
      <vt:lpstr>Results</vt:lpstr>
      <vt:lpstr>Methods</vt:lpstr>
      <vt:lpstr>Results</vt:lpstr>
      <vt:lpstr>Summary</vt:lpstr>
      <vt:lpstr>Conclusion</vt:lpstr>
      <vt:lpstr>Questions we are left with</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Violence &amp; Covid 19</dc:title>
  <dc:creator>Sophie Ban</dc:creator>
  <cp:lastModifiedBy>Sophie Ban</cp:lastModifiedBy>
  <cp:revision>15</cp:revision>
  <dcterms:created xsi:type="dcterms:W3CDTF">2022-07-07T22:55:03Z</dcterms:created>
  <dcterms:modified xsi:type="dcterms:W3CDTF">2022-07-08T20:20:06Z</dcterms:modified>
</cp:coreProperties>
</file>